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2.bin" ContentType="application/vnd.openxmlformats-officedocument.oleObject"/>
  <Override PartName="/ppt/notesSlides/notesSlide15.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embeddings/oleObject19.bin" ContentType="application/vnd.openxmlformats-officedocument.oleObject"/>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embeddings/oleObject24.bin" ContentType="application/vnd.openxmlformats-officedocument.oleObject"/>
  <Override PartName="/ppt/embeddings/oleObject25.bin" ContentType="application/vnd.openxmlformats-officedocument.oleObject"/>
  <Override PartName="/ppt/notesSlides/notesSlide68.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embeddings/oleObject28.bin" ContentType="application/vnd.openxmlformats-officedocument.oleObject"/>
  <Override PartName="/ppt/embeddings/oleObject29.bin" ContentType="application/vnd.openxmlformats-officedocument.oleObject"/>
  <Override PartName="/ppt/embeddings/oleObject30.bin" ContentType="application/vnd.openxmlformats-officedocument.oleObject"/>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80"/>
  </p:notesMasterIdLst>
  <p:handoutMasterIdLst>
    <p:handoutMasterId r:id="rId81"/>
  </p:handoutMasterIdLst>
  <p:sldIdLst>
    <p:sldId id="257" r:id="rId2"/>
    <p:sldId id="277" r:id="rId3"/>
    <p:sldId id="279" r:id="rId4"/>
    <p:sldId id="350" r:id="rId5"/>
    <p:sldId id="278" r:id="rId6"/>
    <p:sldId id="340" r:id="rId7"/>
    <p:sldId id="341" r:id="rId8"/>
    <p:sldId id="342" r:id="rId9"/>
    <p:sldId id="343" r:id="rId10"/>
    <p:sldId id="320" r:id="rId11"/>
    <p:sldId id="280" r:id="rId12"/>
    <p:sldId id="294" r:id="rId13"/>
    <p:sldId id="281" r:id="rId14"/>
    <p:sldId id="291" r:id="rId15"/>
    <p:sldId id="283" r:id="rId16"/>
    <p:sldId id="284" r:id="rId17"/>
    <p:sldId id="293" r:id="rId18"/>
    <p:sldId id="295" r:id="rId19"/>
    <p:sldId id="300" r:id="rId20"/>
    <p:sldId id="310" r:id="rId21"/>
    <p:sldId id="301" r:id="rId22"/>
    <p:sldId id="296" r:id="rId23"/>
    <p:sldId id="304" r:id="rId24"/>
    <p:sldId id="307" r:id="rId25"/>
    <p:sldId id="308" r:id="rId26"/>
    <p:sldId id="311" r:id="rId27"/>
    <p:sldId id="309" r:id="rId28"/>
    <p:sldId id="312" r:id="rId29"/>
    <p:sldId id="314" r:id="rId30"/>
    <p:sldId id="316" r:id="rId31"/>
    <p:sldId id="317" r:id="rId32"/>
    <p:sldId id="318" r:id="rId33"/>
    <p:sldId id="315" r:id="rId34"/>
    <p:sldId id="306" r:id="rId35"/>
    <p:sldId id="286" r:id="rId36"/>
    <p:sldId id="319" r:id="rId37"/>
    <p:sldId id="287" r:id="rId38"/>
    <p:sldId id="327" r:id="rId39"/>
    <p:sldId id="333" r:id="rId40"/>
    <p:sldId id="328" r:id="rId41"/>
    <p:sldId id="339" r:id="rId42"/>
    <p:sldId id="338" r:id="rId43"/>
    <p:sldId id="336" r:id="rId44"/>
    <p:sldId id="351" r:id="rId45"/>
    <p:sldId id="329" r:id="rId46"/>
    <p:sldId id="337" r:id="rId47"/>
    <p:sldId id="330" r:id="rId48"/>
    <p:sldId id="335" r:id="rId49"/>
    <p:sldId id="331" r:id="rId50"/>
    <p:sldId id="332" r:id="rId51"/>
    <p:sldId id="344" r:id="rId52"/>
    <p:sldId id="349" r:id="rId53"/>
    <p:sldId id="345" r:id="rId54"/>
    <p:sldId id="346" r:id="rId55"/>
    <p:sldId id="347" r:id="rId56"/>
    <p:sldId id="348" r:id="rId57"/>
    <p:sldId id="276" r:id="rId58"/>
    <p:sldId id="258" r:id="rId59"/>
    <p:sldId id="259" r:id="rId60"/>
    <p:sldId id="261" r:id="rId61"/>
    <p:sldId id="262" r:id="rId62"/>
    <p:sldId id="263" r:id="rId63"/>
    <p:sldId id="264" r:id="rId64"/>
    <p:sldId id="297" r:id="rId65"/>
    <p:sldId id="298" r:id="rId66"/>
    <p:sldId id="299" r:id="rId67"/>
    <p:sldId id="290" r:id="rId68"/>
    <p:sldId id="303" r:id="rId69"/>
    <p:sldId id="265" r:id="rId70"/>
    <p:sldId id="266" r:id="rId71"/>
    <p:sldId id="267" r:id="rId72"/>
    <p:sldId id="268" r:id="rId73"/>
    <p:sldId id="269" r:id="rId74"/>
    <p:sldId id="270" r:id="rId75"/>
    <p:sldId id="271" r:id="rId76"/>
    <p:sldId id="272" r:id="rId77"/>
    <p:sldId id="273" r:id="rId78"/>
    <p:sldId id="274" r:id="rId7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53" autoAdjust="0"/>
    <p:restoredTop sz="94660"/>
  </p:normalViewPr>
  <p:slideViewPr>
    <p:cSldViewPr snapToGrid="0" snapToObjects="1" showGuides="1">
      <p:cViewPr>
        <p:scale>
          <a:sx n="99" d="100"/>
          <a:sy n="99" d="100"/>
        </p:scale>
        <p:origin x="-960" y="24"/>
      </p:cViewPr>
      <p:guideLst>
        <p:guide orient="horz" pos="4225"/>
        <p:guide pos="57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image" Target="../media/image10.emf"/><Relationship Id="rId2"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emf"/><Relationship Id="rId6" Type="http://schemas.openxmlformats.org/officeDocument/2006/relationships/image" Target="../media/image35.emf"/><Relationship Id="rId7" Type="http://schemas.openxmlformats.org/officeDocument/2006/relationships/image" Target="../media/image36.emf"/><Relationship Id="rId1" Type="http://schemas.openxmlformats.org/officeDocument/2006/relationships/image" Target="../media/image30.emf"/><Relationship Id="rId2" Type="http://schemas.openxmlformats.org/officeDocument/2006/relationships/image" Target="../media/image31.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image" Target="../media/image44.emf"/><Relationship Id="rId2" Type="http://schemas.openxmlformats.org/officeDocument/2006/relationships/image" Target="../media/image4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76.emf"/><Relationship Id="rId5" Type="http://schemas.openxmlformats.org/officeDocument/2006/relationships/image" Target="../media/image13.emf"/><Relationship Id="rId6" Type="http://schemas.openxmlformats.org/officeDocument/2006/relationships/image" Target="../media/image14.emf"/><Relationship Id="rId1" Type="http://schemas.openxmlformats.org/officeDocument/2006/relationships/image" Target="../media/image74.emf"/><Relationship Id="rId2" Type="http://schemas.openxmlformats.org/officeDocument/2006/relationships/image" Target="../media/image75.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9.emf"/><Relationship Id="rId4" Type="http://schemas.openxmlformats.org/officeDocument/2006/relationships/image" Target="../media/image80.emf"/><Relationship Id="rId5" Type="http://schemas.openxmlformats.org/officeDocument/2006/relationships/image" Target="../media/image81.emf"/><Relationship Id="rId1" Type="http://schemas.openxmlformats.org/officeDocument/2006/relationships/image" Target="../media/image77.emf"/><Relationship Id="rId2" Type="http://schemas.openxmlformats.org/officeDocument/2006/relationships/image" Target="../media/image7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6D38B0-A7B3-054A-877C-C728B192777A}" type="datetimeFigureOut">
              <a:rPr lang="en-US" smtClean="0"/>
              <a:t>3/5/15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617DD87-03F3-CA45-96AC-E83432B70B29}" type="slidenum">
              <a:rPr lang="en-US" smtClean="0"/>
              <a:t>‹#›</a:t>
            </a:fld>
            <a:endParaRPr lang="en-US"/>
          </a:p>
        </p:txBody>
      </p:sp>
    </p:spTree>
    <p:extLst>
      <p:ext uri="{BB962C8B-B14F-4D97-AF65-F5344CB8AC3E}">
        <p14:creationId xmlns:p14="http://schemas.microsoft.com/office/powerpoint/2010/main" val="13590745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E54808-90BB-B548-86DD-B2AD5BCE639A}" type="datetimeFigureOut">
              <a:rPr lang="en-US" smtClean="0"/>
              <a:t>3/5/15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628B3F-AA19-7F45-84D5-B9BF320B5AA7}" type="slidenum">
              <a:rPr lang="en-US" smtClean="0"/>
              <a:t>‹#›</a:t>
            </a:fld>
            <a:endParaRPr lang="en-US"/>
          </a:p>
        </p:txBody>
      </p:sp>
    </p:spTree>
    <p:extLst>
      <p:ext uri="{BB962C8B-B14F-4D97-AF65-F5344CB8AC3E}">
        <p14:creationId xmlns:p14="http://schemas.microsoft.com/office/powerpoint/2010/main" val="377162829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0</a:t>
            </a:fld>
            <a:endParaRPr lang="en-US"/>
          </a:p>
        </p:txBody>
      </p:sp>
    </p:spTree>
    <p:extLst>
      <p:ext uri="{BB962C8B-B14F-4D97-AF65-F5344CB8AC3E}">
        <p14:creationId xmlns:p14="http://schemas.microsoft.com/office/powerpoint/2010/main" val="837442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Beta decay aka positron emission – the conversion of a neutron into a proton in the nucleus of an atom, results in the emission of a positively-charged electron. Occurs in unstable atomic nuclei</a:t>
            </a:r>
          </a:p>
          <a:p>
            <a:endParaRPr lang="en-US" baseline="0" dirty="0" smtClean="0"/>
          </a:p>
          <a:p>
            <a:r>
              <a:rPr lang="en-US" baseline="0" dirty="0" smtClean="0"/>
              <a:t>Doppler shift: the apparent shift in the wavelength of light with motion of the source or the viewer. Redshift if motion away, </a:t>
            </a:r>
            <a:r>
              <a:rPr lang="en-US" baseline="0" dirty="0" err="1" smtClean="0"/>
              <a:t>blueshift</a:t>
            </a:r>
            <a:r>
              <a:rPr lang="en-US" baseline="0" dirty="0" smtClean="0"/>
              <a:t> toward.</a:t>
            </a:r>
          </a:p>
          <a:p>
            <a:endParaRPr lang="en-US" baseline="0" dirty="0" smtClean="0"/>
          </a:p>
          <a:p>
            <a:r>
              <a:rPr lang="en-US" baseline="0" dirty="0" smtClean="0"/>
              <a:t>A metal in astronomy is any element on the periodic table more massive than He. For example, Carbon is considered a metal.</a:t>
            </a:r>
          </a:p>
          <a:p>
            <a:endParaRPr lang="en-US" baseline="0" dirty="0" smtClean="0"/>
          </a:p>
          <a:p>
            <a:r>
              <a:rPr lang="en-US" baseline="0" dirty="0" err="1" smtClean="0"/>
              <a:t>Metallicity</a:t>
            </a:r>
            <a:r>
              <a:rPr lang="en-US" baseline="0" dirty="0" smtClean="0"/>
              <a:t> is the measured abundance of a given metal in a star’s atmosphere. It’s usually given as a measurement with respect to hydrogen abundance, and compared to what’s seen in the Sun.</a:t>
            </a:r>
          </a:p>
          <a:p>
            <a:endParaRPr lang="en-US" baseline="0" dirty="0" smtClean="0"/>
          </a:p>
          <a:p>
            <a:r>
              <a:rPr lang="en-US" baseline="0" dirty="0" err="1" smtClean="0"/>
              <a:t>Nucleosynthesis</a:t>
            </a:r>
            <a:r>
              <a:rPr lang="en-US" baseline="0" dirty="0" smtClean="0"/>
              <a:t> is the process of creating atomic nuclei by some means. We’ll go over a couple later.</a:t>
            </a:r>
          </a:p>
          <a:p>
            <a:endParaRPr lang="en-US" baseline="0" dirty="0" smtClean="0"/>
          </a:p>
          <a:p>
            <a:r>
              <a:rPr lang="en-US" baseline="0" dirty="0" smtClean="0"/>
              <a:t>Luminosity is basically the brightness of a star, and is controlled chiefly by the star’s size and temperature. To a smaller degree, it’s also proportional to a star’s metal content</a:t>
            </a:r>
          </a:p>
          <a:p>
            <a:endParaRPr lang="en-US" baseline="0" dirty="0" smtClean="0"/>
          </a:p>
          <a:p>
            <a:r>
              <a:rPr lang="en-US" baseline="0" dirty="0" smtClean="0"/>
              <a:t>Intro to stellar winds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9</a:t>
            </a:fld>
            <a:endParaRPr lang="en-US"/>
          </a:p>
        </p:txBody>
      </p:sp>
    </p:spTree>
    <p:extLst>
      <p:ext uri="{BB962C8B-B14F-4D97-AF65-F5344CB8AC3E}">
        <p14:creationId xmlns:p14="http://schemas.microsoft.com/office/powerpoint/2010/main" val="18391488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 gotten the</a:t>
            </a:r>
            <a:r>
              <a:rPr lang="en-US" baseline="0" dirty="0" smtClean="0"/>
              <a:t> basic definitions out of the way, let’s dive head first into Stellar Winds and Mass Loss. We’ll begin with some dust-driven winds that are seen from cool stars of both high and low mass </a:t>
            </a:r>
          </a:p>
          <a:p>
            <a:endParaRPr lang="en-US" baseline="0" dirty="0" smtClean="0"/>
          </a:p>
          <a:p>
            <a:r>
              <a:rPr lang="en-US" baseline="0" dirty="0" smtClean="0"/>
              <a:t>HR diagram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10</a:t>
            </a:fld>
            <a:endParaRPr lang="en-US"/>
          </a:p>
        </p:txBody>
      </p:sp>
    </p:spTree>
    <p:extLst>
      <p:ext uri="{BB962C8B-B14F-4D97-AF65-F5344CB8AC3E}">
        <p14:creationId xmlns:p14="http://schemas.microsoft.com/office/powerpoint/2010/main" val="1257874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for some context on these high mass and low-mass stars, I have here a temperature/luminosity diagram.</a:t>
            </a:r>
          </a:p>
          <a:p>
            <a:endParaRPr lang="en-US" baseline="0" dirty="0" smtClean="0"/>
          </a:p>
          <a:p>
            <a:r>
              <a:rPr lang="en-US" baseline="0" dirty="0" smtClean="0"/>
              <a:t>Right on the Main Sequence is where I’ve placed our Sun for reference. Above that is the regime where evolved stars lie.</a:t>
            </a:r>
          </a:p>
          <a:p>
            <a:endParaRPr lang="en-US" baseline="0" dirty="0" smtClean="0"/>
          </a:p>
          <a:p>
            <a:r>
              <a:rPr lang="en-US" baseline="0" dirty="0" smtClean="0"/>
              <a:t>For stars hotter than 25,000 K, we have our high-mass end. This is the family of stars that has line-driven winds take place.</a:t>
            </a:r>
          </a:p>
          <a:p>
            <a:endParaRPr lang="en-US" baseline="0" dirty="0" smtClean="0"/>
          </a:p>
          <a:p>
            <a:r>
              <a:rPr lang="en-US" baseline="0" dirty="0" smtClean="0"/>
              <a:t>On the cool end, we have the regime of evolved low-mass stars, and even some evolved high mass stars. They’ll both be going through some degree of dust-driven wind in this range.</a:t>
            </a:r>
          </a:p>
          <a:p>
            <a:endParaRPr lang="en-US" baseline="0" dirty="0" smtClean="0"/>
          </a:p>
          <a:p>
            <a:r>
              <a:rPr lang="en-US" baseline="0" dirty="0" smtClean="0"/>
              <a:t>Dust driven winds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11</a:t>
            </a:fld>
            <a:endParaRPr lang="en-US"/>
          </a:p>
        </p:txBody>
      </p:sp>
    </p:spTree>
    <p:extLst>
      <p:ext uri="{BB962C8B-B14F-4D97-AF65-F5344CB8AC3E}">
        <p14:creationId xmlns:p14="http://schemas.microsoft.com/office/powerpoint/2010/main" val="1257874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Note that the molecule on the bottom left side is an example of a PAH, or a </a:t>
            </a:r>
            <a:r>
              <a:rPr lang="en-US" baseline="0" dirty="0" err="1" smtClean="0"/>
              <a:t>polyaromatic</a:t>
            </a:r>
            <a:r>
              <a:rPr lang="en-US" baseline="0" dirty="0" smtClean="0"/>
              <a:t> hydrocarbon. It’s another way of saying large chains of carbon rings bonded to hydrogen atoms. Every corner here is a hydrogen atom.</a:t>
            </a:r>
            <a:endParaRPr lang="en-US" dirty="0" smtClean="0"/>
          </a:p>
          <a:p>
            <a:endParaRPr lang="en-US" dirty="0" smtClean="0"/>
          </a:p>
          <a:p>
            <a:r>
              <a:rPr lang="en-US" dirty="0" smtClean="0"/>
              <a:t>These individual molecules become dust grains when</a:t>
            </a:r>
            <a:r>
              <a:rPr lang="en-US" baseline="0" dirty="0" smtClean="0"/>
              <a:t> attracted to each other in dust clouds by intermolecular forces. These forces are relatively weak, and so they need low-energy radiation from cool stars to keep them together.</a:t>
            </a:r>
          </a:p>
          <a:p>
            <a:endParaRPr lang="en-US" dirty="0" smtClean="0"/>
          </a:p>
          <a:p>
            <a:r>
              <a:rPr lang="en-US" dirty="0" smtClean="0"/>
              <a:t>Dust formed is either heavily C or heavily O depending</a:t>
            </a:r>
            <a:r>
              <a:rPr lang="en-US" baseline="0" dirty="0" smtClean="0"/>
              <a:t> on the abundance of either in the star. If more C than O, then majority of O is locked up in CO, and vice versa.</a:t>
            </a:r>
          </a:p>
          <a:p>
            <a:endParaRPr lang="en-US" baseline="0" dirty="0" smtClean="0"/>
          </a:p>
          <a:p>
            <a:r>
              <a:rPr lang="en-US" baseline="0" dirty="0" smtClean="0"/>
              <a:t>How dust is moved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12</a:t>
            </a:fld>
            <a:endParaRPr lang="en-US"/>
          </a:p>
        </p:txBody>
      </p:sp>
    </p:spTree>
    <p:extLst>
      <p:ext uri="{BB962C8B-B14F-4D97-AF65-F5344CB8AC3E}">
        <p14:creationId xmlns:p14="http://schemas.microsoft.com/office/powerpoint/2010/main" val="2209224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Dust is moved by transferring momentum from radiation to dust particles through absorption.</a:t>
            </a:r>
          </a:p>
          <a:p>
            <a:endParaRPr lang="en-US" dirty="0" smtClean="0"/>
          </a:p>
          <a:p>
            <a:r>
              <a:rPr lang="en-US" dirty="0" smtClean="0"/>
              <a:t>Light</a:t>
            </a:r>
            <a:r>
              <a:rPr lang="en-US" baseline="0" dirty="0" smtClean="0"/>
              <a:t> carries with it some momentum, which is proportional to the energy it carries. More energy, more momentum. A dust particle absorbs that light, gains that momentum</a:t>
            </a:r>
          </a:p>
          <a:p>
            <a:endParaRPr lang="en-US" baseline="0" dirty="0" smtClean="0"/>
          </a:p>
          <a:p>
            <a:r>
              <a:rPr lang="en-US" baseline="0" dirty="0" smtClean="0"/>
              <a:t>Dust forms in gas clouds, and so when the dust gains momentum, it transfers that momentum to gas particles through collisions between dust and gas. Gas here is atomic or molecular hydrogen.</a:t>
            </a:r>
          </a:p>
          <a:p>
            <a:endParaRPr lang="en-US" baseline="0" dirty="0" smtClean="0"/>
          </a:p>
          <a:p>
            <a:r>
              <a:rPr lang="en-US" baseline="0" dirty="0" smtClean="0"/>
              <a:t>Gas and dust then accelerate to a velocity that reaches a maximum value at large distances from the star. This velocity is limited by the radiation from the star, the gravity of the star, and the amount of gas that the dust has to collide with.</a:t>
            </a:r>
          </a:p>
          <a:p>
            <a:endParaRPr lang="en-US" baseline="0" dirty="0" smtClean="0"/>
          </a:p>
          <a:p>
            <a:r>
              <a:rPr lang="en-US" baseline="0" dirty="0" smtClean="0"/>
              <a:t>Luminosity derivation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13</a:t>
            </a:fld>
            <a:endParaRPr lang="en-US"/>
          </a:p>
        </p:txBody>
      </p:sp>
    </p:spTree>
    <p:extLst>
      <p:ext uri="{BB962C8B-B14F-4D97-AF65-F5344CB8AC3E}">
        <p14:creationId xmlns:p14="http://schemas.microsoft.com/office/powerpoint/2010/main" val="2209224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even</a:t>
            </a:r>
            <a:r>
              <a:rPr lang="en-US" baseline="0" dirty="0" smtClean="0"/>
              <a:t> have a dust-driven wind, the outgoing pressure from your star’s radiation has to be greater than the inward force of gravity. That radiation pressure force depends on your distance from the star and the opacity of the dust. You can think of opacity as the ability for dust (or any particle) to interact with light.</a:t>
            </a:r>
          </a:p>
          <a:p>
            <a:endParaRPr lang="en-US" baseline="0" dirty="0" smtClean="0"/>
          </a:p>
          <a:p>
            <a:r>
              <a:rPr lang="en-US" baseline="0" dirty="0" smtClean="0"/>
              <a:t>When you put these two quantities together and do some algebra, you find that the necessary luminosity of the star scales with star’s mass, and inversely with the opacity of the absorber. This makes sense because if your star is very massive, then there’s a lot of gravity to fight against. If your absorbers have a high opacity, then you need less light in order to interact with them.</a:t>
            </a:r>
          </a:p>
          <a:p>
            <a:endParaRPr lang="en-US" baseline="0" dirty="0" smtClean="0"/>
          </a:p>
          <a:p>
            <a:r>
              <a:rPr lang="en-US" baseline="0" dirty="0" smtClean="0"/>
              <a:t>For oxygen rich dust and carbon rich dust, common around cool stars, the relations reduce like so.</a:t>
            </a:r>
          </a:p>
          <a:p>
            <a:endParaRPr lang="en-US" baseline="0" dirty="0" smtClean="0"/>
          </a:p>
          <a:p>
            <a:r>
              <a:rPr lang="en-US" baseline="0" dirty="0" smtClean="0"/>
              <a:t>For a typical star that has a dust driven wind, the mass is going to be somewhere between 1 and 25 solar masses. The typical luminosity is at LEAST one thousand times as bright as our own Sun. Put those quantities into each relationship and you’ll find that stars of these types are perfect for accelerating dust.</a:t>
            </a:r>
          </a:p>
          <a:p>
            <a:endParaRPr lang="en-US" baseline="0" dirty="0" smtClean="0"/>
          </a:p>
          <a:p>
            <a:r>
              <a:rPr lang="en-US" baseline="0" dirty="0" smtClean="0"/>
              <a:t>Dust temperature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14</a:t>
            </a:fld>
            <a:endParaRPr lang="en-US"/>
          </a:p>
        </p:txBody>
      </p:sp>
    </p:spTree>
    <p:extLst>
      <p:ext uri="{BB962C8B-B14F-4D97-AF65-F5344CB8AC3E}">
        <p14:creationId xmlns:p14="http://schemas.microsoft.com/office/powerpoint/2010/main" val="51674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a:t>
            </a:r>
            <a:r>
              <a:rPr lang="en-US" baseline="0" dirty="0" smtClean="0"/>
              <a:t> these stars may be ideal for MOVING dust, they can’t move any dust if none has formed yet.</a:t>
            </a:r>
            <a:endParaRPr lang="en-US" dirty="0" smtClean="0"/>
          </a:p>
          <a:p>
            <a:endParaRPr lang="en-US" dirty="0" smtClean="0"/>
          </a:p>
          <a:p>
            <a:r>
              <a:rPr lang="en-US" dirty="0" smtClean="0"/>
              <a:t>Using</a:t>
            </a:r>
            <a:r>
              <a:rPr lang="en-US" baseline="0" dirty="0" smtClean="0"/>
              <a:t> the relationship for dust temperature from </a:t>
            </a:r>
            <a:r>
              <a:rPr lang="en-US" baseline="0" dirty="0" err="1" smtClean="0"/>
              <a:t>Lamers</a:t>
            </a:r>
            <a:r>
              <a:rPr lang="en-US" baseline="0" dirty="0" smtClean="0"/>
              <a:t> &amp; </a:t>
            </a:r>
            <a:r>
              <a:rPr lang="en-US" baseline="0" dirty="0" err="1" smtClean="0"/>
              <a:t>Cassinelli</a:t>
            </a:r>
            <a:r>
              <a:rPr lang="en-US" baseline="0" dirty="0" smtClean="0"/>
              <a:t> 1999, I’ve plotted how the dust temperature changes at various distances from a star’s surface, for three temperatures.</a:t>
            </a:r>
          </a:p>
          <a:p>
            <a:endParaRPr lang="en-US" baseline="0" dirty="0" smtClean="0"/>
          </a:p>
          <a:p>
            <a:r>
              <a:rPr lang="en-US" baseline="0" dirty="0" smtClean="0"/>
              <a:t>We see that at MINIMUM, dust can only start to condense and form at distances of 2x the size of the star. For hotter stars, even further away.</a:t>
            </a:r>
          </a:p>
          <a:p>
            <a:endParaRPr lang="en-US" baseline="0" dirty="0" smtClean="0"/>
          </a:p>
          <a:p>
            <a:r>
              <a:rPr lang="en-US" dirty="0" smtClean="0"/>
              <a:t>Mid-way summary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15</a:t>
            </a:fld>
            <a:endParaRPr lang="en-US"/>
          </a:p>
        </p:txBody>
      </p:sp>
    </p:spTree>
    <p:extLst>
      <p:ext uri="{BB962C8B-B14F-4D97-AF65-F5344CB8AC3E}">
        <p14:creationId xmlns:p14="http://schemas.microsoft.com/office/powerpoint/2010/main" val="3051653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Thus</a:t>
            </a:r>
            <a:r>
              <a:rPr lang="en-US" baseline="0" dirty="0" smtClean="0"/>
              <a:t> far we know that dust driven winds require the coolest stellar surfaces, plus something extra to push molecules away so they can condense into dust. </a:t>
            </a:r>
          </a:p>
          <a:p>
            <a:endParaRPr lang="en-US" baseline="0" dirty="0" smtClean="0"/>
          </a:p>
          <a:p>
            <a:r>
              <a:rPr lang="en-US" baseline="0" dirty="0" smtClean="0"/>
              <a:t>We also know that we need stars at least 1000 times brighter than our own Sun to drive the dust once it is formed.</a:t>
            </a:r>
          </a:p>
          <a:p>
            <a:endParaRPr lang="en-US" baseline="0" dirty="0" smtClean="0"/>
          </a:p>
          <a:p>
            <a:r>
              <a:rPr lang="en-US" baseline="0" dirty="0" smtClean="0"/>
              <a:t>Two prime candidates for this are pulsating AGB stars, and red supergiant stars.</a:t>
            </a:r>
          </a:p>
          <a:p>
            <a:endParaRPr lang="en-US" baseline="0" dirty="0" smtClean="0"/>
          </a:p>
          <a:p>
            <a:r>
              <a:rPr lang="en-US" baseline="0" dirty="0" smtClean="0"/>
              <a:t>AGB stars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16</a:t>
            </a:fld>
            <a:endParaRPr lang="en-US"/>
          </a:p>
        </p:txBody>
      </p:sp>
    </p:spTree>
    <p:extLst>
      <p:ext uri="{BB962C8B-B14F-4D97-AF65-F5344CB8AC3E}">
        <p14:creationId xmlns:p14="http://schemas.microsoft.com/office/powerpoint/2010/main" val="2038943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AGB stars are characterized by being physically very large</a:t>
            </a:r>
            <a:r>
              <a:rPr lang="en-US" baseline="0" dirty="0" smtClean="0"/>
              <a:t>—roughly at least 100 times the size of our Sun. Their temperatures are between about 3 and 4 thousand K, and luminosities starting at 1000x brighter than the Sun. This brightness is not constant however; it varies on both timescales of hundreds of days, and thousands of years. I’ll go more into that later.</a:t>
            </a:r>
          </a:p>
          <a:p>
            <a:endParaRPr lang="en-US" baseline="0" dirty="0" smtClean="0"/>
          </a:p>
          <a:p>
            <a:r>
              <a:rPr lang="en-US" baseline="0" dirty="0" smtClean="0"/>
              <a:t>On the left side I have an image of the AGB star CW </a:t>
            </a:r>
            <a:r>
              <a:rPr lang="en-US" baseline="0" dirty="0" err="1" smtClean="0"/>
              <a:t>Leonis</a:t>
            </a:r>
            <a:r>
              <a:rPr lang="en-US" baseline="0" dirty="0" smtClean="0"/>
              <a:t> in the Far IR from </a:t>
            </a:r>
            <a:r>
              <a:rPr lang="en-US" baseline="0" dirty="0" err="1" smtClean="0"/>
              <a:t>Ladjal</a:t>
            </a:r>
            <a:r>
              <a:rPr lang="en-US" baseline="0" dirty="0" smtClean="0"/>
              <a:t> et al 2010. While the star itself is indistinguishable from any other bright spot, it does have a shell of dust around it that’s helping it shine in the infrared.</a:t>
            </a:r>
          </a:p>
          <a:p>
            <a:endParaRPr lang="en-US" baseline="0" dirty="0" smtClean="0"/>
          </a:p>
          <a:p>
            <a:r>
              <a:rPr lang="en-US" baseline="0" dirty="0" smtClean="0"/>
              <a:t>These stars shine due to two types of fusion going on in their interiors: He fusion into C/O, and H fusion around that helium shell.</a:t>
            </a:r>
          </a:p>
          <a:p>
            <a:endParaRPr lang="en-US" baseline="0" dirty="0" smtClean="0"/>
          </a:p>
          <a:p>
            <a:r>
              <a:rPr lang="en-US" baseline="0" dirty="0" smtClean="0"/>
              <a:t>Fusion next.</a:t>
            </a:r>
          </a:p>
        </p:txBody>
      </p:sp>
      <p:sp>
        <p:nvSpPr>
          <p:cNvPr id="4" name="Slide Number Placeholder 3"/>
          <p:cNvSpPr>
            <a:spLocks noGrp="1"/>
          </p:cNvSpPr>
          <p:nvPr>
            <p:ph type="sldNum" sz="quarter" idx="10"/>
          </p:nvPr>
        </p:nvSpPr>
        <p:spPr/>
        <p:txBody>
          <a:bodyPr/>
          <a:lstStyle/>
          <a:p>
            <a:fld id="{11E7A074-264B-1148-BD27-3F666222FD1B}" type="slidenum">
              <a:rPr lang="en-US" smtClean="0"/>
              <a:t>17</a:t>
            </a:fld>
            <a:endParaRPr lang="en-US"/>
          </a:p>
        </p:txBody>
      </p:sp>
    </p:spTree>
    <p:extLst>
      <p:ext uri="{BB962C8B-B14F-4D97-AF65-F5344CB8AC3E}">
        <p14:creationId xmlns:p14="http://schemas.microsoft.com/office/powerpoint/2010/main" val="203894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Power</a:t>
            </a:r>
            <a:r>
              <a:rPr lang="en-US" baseline="0" dirty="0" smtClean="0"/>
              <a:t> from nuclear fusion is not exclusive to AGB stars. It powers stars of ALL types. It’s the primary way for stars to keep their shape against gravity.</a:t>
            </a:r>
          </a:p>
          <a:p>
            <a:endParaRPr lang="en-US" baseline="0" dirty="0" smtClean="0"/>
          </a:p>
          <a:p>
            <a:r>
              <a:rPr lang="en-US" baseline="0" dirty="0" smtClean="0"/>
              <a:t>The most common type of fusion processes are going to be your H fusion into He (two main ways for this to happen), and He fusion into carbon. In each chain, there’s energy created from the difference in mass and energy between the reactants (e.g. the H’s) and the products (He).</a:t>
            </a:r>
          </a:p>
          <a:p>
            <a:endParaRPr lang="en-US" dirty="0" smtClean="0"/>
          </a:p>
          <a:p>
            <a:r>
              <a:rPr lang="en-US" dirty="0" smtClean="0"/>
              <a:t>Ask me about my fusion chains!</a:t>
            </a:r>
          </a:p>
          <a:p>
            <a:endParaRPr lang="en-US" dirty="0" smtClean="0"/>
          </a:p>
          <a:p>
            <a:r>
              <a:rPr lang="en-US" dirty="0" smtClean="0"/>
              <a:t>Next is temperature dependence</a:t>
            </a:r>
          </a:p>
          <a:p>
            <a:endParaRPr lang="en-US" dirty="0" smtClean="0"/>
          </a:p>
        </p:txBody>
      </p:sp>
      <p:sp>
        <p:nvSpPr>
          <p:cNvPr id="4" name="Slide Number Placeholder 3"/>
          <p:cNvSpPr>
            <a:spLocks noGrp="1"/>
          </p:cNvSpPr>
          <p:nvPr>
            <p:ph type="sldNum" sz="quarter" idx="10"/>
          </p:nvPr>
        </p:nvSpPr>
        <p:spPr/>
        <p:txBody>
          <a:bodyPr/>
          <a:lstStyle/>
          <a:p>
            <a:fld id="{11E7A074-264B-1148-BD27-3F666222FD1B}" type="slidenum">
              <a:rPr lang="en-US" smtClean="0"/>
              <a:t>18</a:t>
            </a:fld>
            <a:endParaRPr lang="en-US"/>
          </a:p>
        </p:txBody>
      </p:sp>
    </p:spTree>
    <p:extLst>
      <p:ext uri="{BB962C8B-B14F-4D97-AF65-F5344CB8AC3E}">
        <p14:creationId xmlns:p14="http://schemas.microsoft.com/office/powerpoint/2010/main" val="2038943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why studying stellar</a:t>
            </a:r>
            <a:r>
              <a:rPr lang="en-US" baseline="0" dirty="0" smtClean="0"/>
              <a:t> winds is important to astronomy</a:t>
            </a:r>
          </a:p>
          <a:p>
            <a:endParaRPr lang="en-US" baseline="0" dirty="0" smtClean="0"/>
          </a:p>
          <a:p>
            <a:r>
              <a:rPr lang="en-US" baseline="0" dirty="0" smtClean="0"/>
              <a:t>Introduce some basic definitions for going forward in the talk</a:t>
            </a:r>
            <a:endParaRPr lang="en-US" dirty="0" smtClean="0"/>
          </a:p>
          <a:p>
            <a:endParaRPr lang="en-US" dirty="0" smtClean="0"/>
          </a:p>
          <a:p>
            <a:r>
              <a:rPr lang="en-US" dirty="0" smtClean="0"/>
              <a:t>Talk about dust-driven</a:t>
            </a:r>
            <a:r>
              <a:rPr lang="en-US" baseline="0" dirty="0" smtClean="0"/>
              <a:t> winds in cool stars</a:t>
            </a:r>
          </a:p>
          <a:p>
            <a:endParaRPr lang="en-US" baseline="0" dirty="0" smtClean="0"/>
          </a:p>
          <a:p>
            <a:r>
              <a:rPr lang="en-US" baseline="0" dirty="0" smtClean="0"/>
              <a:t>Talk about line-driven winds in hot stars</a:t>
            </a:r>
          </a:p>
          <a:p>
            <a:endParaRPr lang="en-US" baseline="0" dirty="0" smtClean="0"/>
          </a:p>
          <a:p>
            <a:r>
              <a:rPr lang="en-US" baseline="0" dirty="0" smtClean="0"/>
              <a:t>Connect it to my work</a:t>
            </a:r>
          </a:p>
          <a:p>
            <a:endParaRPr lang="en-US" baseline="0" dirty="0" smtClean="0"/>
          </a:p>
          <a:p>
            <a:r>
              <a:rPr lang="en-US" baseline="0" dirty="0" smtClean="0"/>
              <a:t>Acknowledge people who helped</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a:t>
            </a:fld>
            <a:endParaRPr lang="en-US"/>
          </a:p>
        </p:txBody>
      </p:sp>
    </p:spTree>
    <p:extLst>
      <p:ext uri="{BB962C8B-B14F-4D97-AF65-F5344CB8AC3E}">
        <p14:creationId xmlns:p14="http://schemas.microsoft.com/office/powerpoint/2010/main" val="262104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energy generated from fusion is sensitive to density, and HEAVILY sensitive to the</a:t>
            </a:r>
            <a:r>
              <a:rPr lang="en-US" baseline="0" dirty="0" smtClean="0"/>
              <a:t> temperature where fusion is taking place. You NEED high densities and high temperatures in order for fusion to take place. However, as temperature increases the type of fusion you do will change.</a:t>
            </a:r>
          </a:p>
          <a:p>
            <a:endParaRPr lang="en-US" baseline="0" dirty="0" smtClean="0"/>
          </a:p>
          <a:p>
            <a:r>
              <a:rPr lang="en-US" baseline="0" dirty="0" smtClean="0"/>
              <a:t>At the lower temperatures, H fusion takes place via the proton-proton chain. Its byproduct is simply energy and helium.</a:t>
            </a:r>
          </a:p>
          <a:p>
            <a:endParaRPr lang="en-US" baseline="0" dirty="0" smtClean="0"/>
          </a:p>
          <a:p>
            <a:r>
              <a:rPr lang="en-US" baseline="0" dirty="0" smtClean="0"/>
              <a:t>At higher temperatures, H fusion via the CNO cycle takes place. Its byproducts are not only a ton of energy, but also C-13 and N-14</a:t>
            </a:r>
          </a:p>
          <a:p>
            <a:endParaRPr lang="en-US" baseline="0" dirty="0" smtClean="0"/>
          </a:p>
          <a:p>
            <a:r>
              <a:rPr lang="en-US" baseline="0" dirty="0" smtClean="0"/>
              <a:t>At even higher temperatures you cross the threshold beyond which you can fuse helium. Into C-12 and O-16.</a:t>
            </a:r>
          </a:p>
          <a:p>
            <a:endParaRPr lang="en-US" baseline="0" dirty="0" smtClean="0"/>
          </a:p>
          <a:p>
            <a:r>
              <a:rPr lang="en-US" dirty="0" smtClean="0"/>
              <a:t>Notice the exponents here. If you were to increase the temperature by 10%, you’d increase the energy output from the p-p chain by about</a:t>
            </a:r>
            <a:r>
              <a:rPr lang="en-US" baseline="0" dirty="0" smtClean="0"/>
              <a:t> 50%. That’s not bad.</a:t>
            </a:r>
          </a:p>
          <a:p>
            <a:endParaRPr lang="en-US" baseline="0" dirty="0" smtClean="0"/>
          </a:p>
          <a:p>
            <a:r>
              <a:rPr lang="en-US" baseline="0" dirty="0" smtClean="0"/>
              <a:t>For the CNO cycle, that power of 17 is going to increase your energy output by a 500%! That’s incredibly sensitive.</a:t>
            </a:r>
          </a:p>
          <a:p>
            <a:endParaRPr lang="en-US" baseline="0" dirty="0" smtClean="0"/>
          </a:p>
          <a:p>
            <a:r>
              <a:rPr lang="en-US" baseline="0" dirty="0" smtClean="0"/>
              <a:t>Even </a:t>
            </a:r>
            <a:r>
              <a:rPr lang="en-US" baseline="0" dirty="0" err="1" smtClean="0"/>
              <a:t>moreso</a:t>
            </a:r>
            <a:r>
              <a:rPr lang="en-US" baseline="0" dirty="0" smtClean="0"/>
              <a:t>, He fusion would increase output by 4,500%! This makes it incredibly unstable in low-mass stars, which we’ll discuss later.</a:t>
            </a:r>
          </a:p>
          <a:p>
            <a:endParaRPr lang="en-US" baseline="0" dirty="0" smtClean="0"/>
          </a:p>
          <a:p>
            <a:r>
              <a:rPr lang="en-US" baseline="0" dirty="0" smtClean="0"/>
              <a:t>Pulsations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19</a:t>
            </a:fld>
            <a:endParaRPr lang="en-US"/>
          </a:p>
        </p:txBody>
      </p:sp>
    </p:spTree>
    <p:extLst>
      <p:ext uri="{BB962C8B-B14F-4D97-AF65-F5344CB8AC3E}">
        <p14:creationId xmlns:p14="http://schemas.microsoft.com/office/powerpoint/2010/main" val="2038943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had mentioned that these AGB</a:t>
            </a:r>
            <a:r>
              <a:rPr lang="en-US" baseline="0" dirty="0" smtClean="0"/>
              <a:t> stars go through short and long-term pulsations. Let’s talk about the short term pulsations.</a:t>
            </a:r>
          </a:p>
          <a:p>
            <a:endParaRPr lang="en-US" baseline="0" dirty="0" smtClean="0"/>
          </a:p>
          <a:p>
            <a:r>
              <a:rPr lang="en-US" baseline="0" dirty="0" smtClean="0"/>
              <a:t>Energy created by the fusion processes in the AGB star interior will meet a layer of partially-ionized helium in its outer layers. Partially ionized because one electron has already been removed.</a:t>
            </a:r>
          </a:p>
          <a:p>
            <a:endParaRPr lang="en-US" baseline="0" dirty="0" smtClean="0"/>
          </a:p>
          <a:p>
            <a:r>
              <a:rPr lang="en-US" baseline="0" dirty="0" smtClean="0"/>
              <a:t>As radiation hits that layer, it’ll get absorbed as it ionizes that helium. The radiation pressure however was what was holding up the star against gravity. With less radiation going out, the star will contract.</a:t>
            </a:r>
          </a:p>
          <a:p>
            <a:endParaRPr lang="en-US" baseline="0" dirty="0" smtClean="0"/>
          </a:p>
          <a:p>
            <a:r>
              <a:rPr lang="en-US" baseline="0" dirty="0" smtClean="0"/>
              <a:t>Once all that helium gets ionized, radiation can again flow freely throughout the star, and it will expand again.</a:t>
            </a:r>
          </a:p>
          <a:p>
            <a:endParaRPr lang="en-US" baseline="0" dirty="0" smtClean="0"/>
          </a:p>
          <a:p>
            <a:r>
              <a:rPr lang="en-US" baseline="0" dirty="0" smtClean="0"/>
              <a:t>As the star expands, its outer layers cool. Cooler outer layers mean lower energy electrons and helium nuclei, that can now recombine and reform that partially-ionized layer. And so the cycle repeats.</a:t>
            </a:r>
          </a:p>
          <a:p>
            <a:endParaRPr lang="en-US" baseline="0" dirty="0" smtClean="0"/>
          </a:p>
          <a:p>
            <a:r>
              <a:rPr lang="en-US" baseline="0" dirty="0" smtClean="0"/>
              <a:t>Light curve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20</a:t>
            </a:fld>
            <a:endParaRPr lang="en-US"/>
          </a:p>
        </p:txBody>
      </p:sp>
    </p:spTree>
    <p:extLst>
      <p:ext uri="{BB962C8B-B14F-4D97-AF65-F5344CB8AC3E}">
        <p14:creationId xmlns:p14="http://schemas.microsoft.com/office/powerpoint/2010/main" val="20389435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type of regular variability</a:t>
            </a:r>
            <a:r>
              <a:rPr lang="en-US" baseline="0" dirty="0" smtClean="0"/>
              <a:t> has been observed in AGB stars decades. The star will go through large changes in brightness, and the variability will always be around 1-3 years. This particular star changes its brightness by about a factor of 144 each period!</a:t>
            </a:r>
          </a:p>
          <a:p>
            <a:endParaRPr lang="en-US" baseline="0" dirty="0" smtClean="0"/>
          </a:p>
          <a:p>
            <a:r>
              <a:rPr lang="en-US" baseline="0" dirty="0" smtClean="0"/>
              <a:t>Dust cartoon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21</a:t>
            </a:fld>
            <a:endParaRPr lang="en-US"/>
          </a:p>
        </p:txBody>
      </p:sp>
    </p:spTree>
    <p:extLst>
      <p:ext uri="{BB962C8B-B14F-4D97-AF65-F5344CB8AC3E}">
        <p14:creationId xmlns:p14="http://schemas.microsoft.com/office/powerpoint/2010/main" val="20389435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Pulsation is great and all, but</a:t>
            </a:r>
            <a:r>
              <a:rPr lang="en-US" baseline="0" dirty="0" smtClean="0"/>
              <a:t> how does it relate to dust-driven winds? Recall that in order to form dust, we needed our molecules to reside at large distances from our star. Pulsations allow for that to happen. When short-term pulsations occur, they thrust the star’s outer layers to larger distances, bringing with it a change in the density of gas at that distance.</a:t>
            </a:r>
          </a:p>
          <a:p>
            <a:endParaRPr lang="en-US" baseline="0" dirty="0" smtClean="0"/>
          </a:p>
          <a:p>
            <a:r>
              <a:rPr lang="en-US" baseline="0" dirty="0" smtClean="0"/>
              <a:t>When that gas gets to large enough distance, there it’ll be cool enough, will experience reduced gravity, and will have enough material around for that dust to form in a shell around the star. There will still be a space between the inner shell and the star’s surface, as it’s still too hot in that region to form dust.</a:t>
            </a:r>
          </a:p>
          <a:p>
            <a:endParaRPr lang="en-US" baseline="0" dirty="0" smtClean="0"/>
          </a:p>
          <a:p>
            <a:r>
              <a:rPr lang="en-US" baseline="0" dirty="0" smtClean="0"/>
              <a:t>Once the dust is formed, it can then share its momentum with the rest of the gas around it and drive that shell away from the star.</a:t>
            </a:r>
          </a:p>
          <a:p>
            <a:endParaRPr lang="en-US" baseline="0" dirty="0" smtClean="0"/>
          </a:p>
          <a:p>
            <a:r>
              <a:rPr lang="en-US" baseline="0" dirty="0" smtClean="0"/>
              <a:t>Sum up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22</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to recap that, pulsations increase molecule distance from the star. It also changes the density of gas in the outer layers, decreases the gravity at those distances, and eventually leads to a decrease in temperature at that new location. Thus dust can form.</a:t>
            </a:r>
          </a:p>
          <a:p>
            <a:endParaRPr lang="en-US" baseline="0" dirty="0" smtClean="0"/>
          </a:p>
          <a:p>
            <a:r>
              <a:rPr lang="en-US" baseline="0" dirty="0" smtClean="0"/>
              <a:t>Dust sources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23</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important question is where</a:t>
            </a:r>
            <a:r>
              <a:rPr lang="en-US" baseline="0" dirty="0" smtClean="0"/>
              <a:t> are the atoms for this dust coming from? From deep within the interior of the star. Let’s take for example a 5 solar mass AGB star with a radius of 44.1 solar radii. I’ve depicted it to the left here, and it’s not at all to scale.</a:t>
            </a:r>
          </a:p>
          <a:p>
            <a:endParaRPr lang="en-US" baseline="0" dirty="0" smtClean="0"/>
          </a:p>
          <a:p>
            <a:r>
              <a:rPr lang="en-US" baseline="0" dirty="0" smtClean="0"/>
              <a:t>In the inner 0.035 solar radii, you have your carbon and oxygen-rich core. It’s not hot enough to fuse, it’s just there.</a:t>
            </a:r>
          </a:p>
          <a:p>
            <a:r>
              <a:rPr lang="en-US" baseline="0" dirty="0" smtClean="0"/>
              <a:t>Next out we have the thin He-fusing shell.</a:t>
            </a:r>
          </a:p>
          <a:p>
            <a:r>
              <a:rPr lang="en-US" baseline="0" dirty="0" smtClean="0"/>
              <a:t>After that, another thicker shell of helium without fusion. The fusing shell is so thin because again, He fusion is very sensitive to temperature and density. At this scale, the density and temperature of helium isn’t high enough to fuse.</a:t>
            </a:r>
          </a:p>
          <a:p>
            <a:r>
              <a:rPr lang="en-US" baseline="0" dirty="0" smtClean="0"/>
              <a:t>Outside of that there’s a shell of hydrogen fusion, which is far more substantial in size.</a:t>
            </a:r>
          </a:p>
          <a:p>
            <a:r>
              <a:rPr lang="en-US" baseline="0" dirty="0" smtClean="0"/>
              <a:t>Lastly, you have your enormous envelope of hydrogen and helium, which comprises the next 99% of the star’s physical size.</a:t>
            </a:r>
            <a:endParaRPr lang="en-US" dirty="0" smtClean="0"/>
          </a:p>
          <a:p>
            <a:endParaRPr lang="en-US" dirty="0" smtClean="0"/>
          </a:p>
          <a:p>
            <a:r>
              <a:rPr lang="en-US" dirty="0" smtClean="0"/>
              <a:t>More dust sources next</a:t>
            </a:r>
          </a:p>
        </p:txBody>
      </p:sp>
      <p:sp>
        <p:nvSpPr>
          <p:cNvPr id="4" name="Slide Number Placeholder 3"/>
          <p:cNvSpPr>
            <a:spLocks noGrp="1"/>
          </p:cNvSpPr>
          <p:nvPr>
            <p:ph type="sldNum" sz="quarter" idx="10"/>
          </p:nvPr>
        </p:nvSpPr>
        <p:spPr/>
        <p:txBody>
          <a:bodyPr/>
          <a:lstStyle/>
          <a:p>
            <a:fld id="{11E7A074-264B-1148-BD27-3F666222FD1B}" type="slidenum">
              <a:rPr lang="en-US" smtClean="0"/>
              <a:t>24</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fusion happening in those shells, creating He, C, N, and O, two more processes produce </a:t>
            </a:r>
            <a:r>
              <a:rPr lang="en-US" baseline="0" dirty="0" smtClean="0"/>
              <a:t>elements that are found in dusty winds</a:t>
            </a:r>
          </a:p>
          <a:p>
            <a:endParaRPr lang="en-US" baseline="0" dirty="0" smtClean="0"/>
          </a:p>
          <a:p>
            <a:r>
              <a:rPr lang="en-US" baseline="0" dirty="0" smtClean="0"/>
              <a:t>Alpha process next</a:t>
            </a:r>
          </a:p>
        </p:txBody>
      </p:sp>
      <p:sp>
        <p:nvSpPr>
          <p:cNvPr id="4" name="Slide Number Placeholder 3"/>
          <p:cNvSpPr>
            <a:spLocks noGrp="1"/>
          </p:cNvSpPr>
          <p:nvPr>
            <p:ph type="sldNum" sz="quarter" idx="10"/>
          </p:nvPr>
        </p:nvSpPr>
        <p:spPr/>
        <p:txBody>
          <a:bodyPr/>
          <a:lstStyle/>
          <a:p>
            <a:fld id="{11E7A074-264B-1148-BD27-3F666222FD1B}" type="slidenum">
              <a:rPr lang="en-US" smtClean="0"/>
              <a:t>25</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alpha process involves pumping up nuclei with</a:t>
            </a:r>
            <a:r>
              <a:rPr lang="en-US" baseline="0" dirty="0" smtClean="0"/>
              <a:t> helium nuclei (or alpha particles). </a:t>
            </a:r>
          </a:p>
          <a:p>
            <a:endParaRPr lang="en-US" baseline="0" dirty="0" smtClean="0"/>
          </a:p>
          <a:p>
            <a:r>
              <a:rPr lang="en-US" baseline="0" dirty="0" smtClean="0"/>
              <a:t>The first of two important reactions concerns C-13 generated from the CNO cycle of hydrogen fusion. When that fuses with a helium nucleus, it becomes O-16 plus a free neutron. This becomes important in a bit.</a:t>
            </a:r>
          </a:p>
          <a:p>
            <a:endParaRPr lang="en-US" baseline="0" dirty="0" smtClean="0"/>
          </a:p>
          <a:p>
            <a:r>
              <a:rPr lang="en-US" baseline="0" dirty="0" smtClean="0"/>
              <a:t>In a much longer chain, N-14 fuses with helium to make F-18. F-18 unstable so it’ll beta decay, becoming the next higher element O-18. O-18 fuses with helium to make neon 22, which fuses with another helium to make magnesium and a neutron. Again, these neutrons become important in the next slide.</a:t>
            </a:r>
          </a:p>
          <a:p>
            <a:endParaRPr lang="en-US" baseline="0" dirty="0" smtClean="0"/>
          </a:p>
          <a:p>
            <a:r>
              <a:rPr lang="en-US" baseline="0" dirty="0" smtClean="0"/>
              <a:t>S-process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26</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slow</a:t>
            </a:r>
            <a:r>
              <a:rPr lang="en-US" baseline="0" dirty="0" smtClean="0"/>
              <a:t> neutron capture process (or s-process) is a major method of </a:t>
            </a:r>
            <a:r>
              <a:rPr lang="en-US" baseline="0" dirty="0" err="1" smtClean="0"/>
              <a:t>nucleosynthesis</a:t>
            </a:r>
            <a:r>
              <a:rPr lang="en-US" baseline="0" dirty="0" smtClean="0"/>
              <a:t> in AGB stars. You pump up a nucleus by bombarding it with neutrons. If the rate at which your neutrons hit these nuclei is slower than the the half lives of the nuclei, they’ll beta decay to the next highest element. Once they’re more stable, more neutrons will hit until they’re ready to decay again.</a:t>
            </a:r>
          </a:p>
          <a:p>
            <a:endParaRPr lang="en-US" baseline="0" dirty="0" smtClean="0"/>
          </a:p>
          <a:p>
            <a:r>
              <a:rPr lang="en-US" baseline="0" dirty="0" smtClean="0"/>
              <a:t>It all starts with Fe-56 as a seed, and produces a ton of elements with atomic masses between 90 and 204.</a:t>
            </a:r>
          </a:p>
          <a:p>
            <a:endParaRPr lang="en-US" baseline="0" dirty="0" smtClean="0"/>
          </a:p>
          <a:p>
            <a:r>
              <a:rPr lang="en-US" baseline="0" dirty="0" smtClean="0"/>
              <a:t>Convection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27</a:t>
            </a:fld>
            <a:endParaRPr lang="en-US"/>
          </a:p>
        </p:txBody>
      </p:sp>
    </p:spTree>
    <p:extLst>
      <p:ext uri="{BB962C8B-B14F-4D97-AF65-F5344CB8AC3E}">
        <p14:creationId xmlns:p14="http://schemas.microsoft.com/office/powerpoint/2010/main" val="2650375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of these </a:t>
            </a:r>
            <a:r>
              <a:rPr lang="en-US" dirty="0" err="1" smtClean="0"/>
              <a:t>nucleosynthesis</a:t>
            </a:r>
            <a:r>
              <a:rPr lang="en-US" dirty="0" smtClean="0"/>
              <a:t> processes are great, but they still need to get moved to the outer layers</a:t>
            </a:r>
            <a:r>
              <a:rPr lang="en-US" baseline="0" dirty="0" smtClean="0"/>
              <a:t> of the star. Enter: convection. Convection is a mode of energy transport that occurs when the energy source is putting out more energy than can be transported by light scattering off of atoms in in the gas. </a:t>
            </a:r>
          </a:p>
          <a:p>
            <a:endParaRPr lang="en-US" baseline="0" dirty="0" smtClean="0"/>
          </a:p>
          <a:p>
            <a:r>
              <a:rPr lang="en-US" baseline="0" dirty="0" smtClean="0"/>
              <a:t>Consider a bubble of hot gas whose energy content is high enough that the amount of energy it exchanges with its surrounding gas is small compared to the amount of energy it retains. It’ll be hotter and less dense than its surroundings, so it’ll float upward.</a:t>
            </a:r>
          </a:p>
          <a:p>
            <a:endParaRPr lang="en-US" baseline="0" dirty="0" smtClean="0"/>
          </a:p>
          <a:p>
            <a:r>
              <a:rPr lang="en-US" baseline="0" dirty="0" smtClean="0"/>
              <a:t>As it floats upward it’ll cool and expand, but still remain hotter than its surroundings and continue to rise.</a:t>
            </a:r>
          </a:p>
          <a:p>
            <a:endParaRPr lang="en-US" baseline="0" dirty="0" smtClean="0"/>
          </a:p>
          <a:p>
            <a:r>
              <a:rPr lang="en-US" baseline="0" dirty="0" smtClean="0"/>
              <a:t>Once that bubble reaches a certain height where it can share its energy with its surroundings, it starts to cool and contract.</a:t>
            </a:r>
          </a:p>
          <a:p>
            <a:endParaRPr lang="en-US" baseline="0" dirty="0" smtClean="0"/>
          </a:p>
          <a:p>
            <a:r>
              <a:rPr lang="en-US" baseline="0" dirty="0" smtClean="0"/>
              <a:t>As it cools and contracts it’ll sink. The energy it gains from its surroundings isn’t enough to bring it to the same temperature, so it’ll continue to sink until it reaches the bottom of the convective zone. </a:t>
            </a:r>
          </a:p>
          <a:p>
            <a:endParaRPr lang="en-US" baseline="0" dirty="0" smtClean="0"/>
          </a:p>
          <a:p>
            <a:r>
              <a:rPr lang="en-US" baseline="0" dirty="0" smtClean="0"/>
              <a:t>There it’ll heat up again, and the cycle continues.</a:t>
            </a:r>
          </a:p>
          <a:p>
            <a:endParaRPr lang="en-US" baseline="0" dirty="0" smtClean="0"/>
          </a:p>
          <a:p>
            <a:r>
              <a:rPr lang="en-US" baseline="0" dirty="0" smtClean="0"/>
              <a:t>• Has the effect of mixing not only energy from the inside out, but material from from great depths to higher layers </a:t>
            </a:r>
          </a:p>
          <a:p>
            <a:endParaRPr lang="en-US" baseline="0" dirty="0" smtClean="0"/>
          </a:p>
          <a:p>
            <a:r>
              <a:rPr lang="en-US" baseline="0" dirty="0" smtClean="0"/>
              <a:t>Schematic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28</a:t>
            </a:fld>
            <a:endParaRPr lang="en-US"/>
          </a:p>
        </p:txBody>
      </p:sp>
    </p:spTree>
    <p:extLst>
      <p:ext uri="{BB962C8B-B14F-4D97-AF65-F5344CB8AC3E}">
        <p14:creationId xmlns:p14="http://schemas.microsoft.com/office/powerpoint/2010/main" val="821189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Winds from very</a:t>
            </a:r>
            <a:r>
              <a:rPr lang="en-US" baseline="0" dirty="0" smtClean="0"/>
              <a:t> low mass stars – haven’t evolved away from their hydrogen-fusing phase yet. Takes longer than the current known age of the universe, so they don’t yet have late stages</a:t>
            </a:r>
          </a:p>
          <a:p>
            <a:endParaRPr lang="en-US" baseline="0" dirty="0" smtClean="0"/>
          </a:p>
          <a:p>
            <a:r>
              <a:rPr lang="en-US" baseline="0" dirty="0" smtClean="0"/>
              <a:t>The Main sequence is the primary phase of a star’s life time, not the late stages. So, even though there are winds here, they’re not relevant to this discussion.</a:t>
            </a:r>
          </a:p>
          <a:p>
            <a:endParaRPr lang="en-US" dirty="0" smtClean="0"/>
          </a:p>
          <a:p>
            <a:r>
              <a:rPr lang="en-US" dirty="0" smtClean="0"/>
              <a:t>Supernovae occur after</a:t>
            </a:r>
            <a:r>
              <a:rPr lang="en-US" baseline="0" dirty="0" smtClean="0"/>
              <a:t> a high mass star has ended its nuclear fusion life. At that point, it’s no longer a star.</a:t>
            </a:r>
          </a:p>
          <a:p>
            <a:endParaRPr lang="en-US" baseline="0" dirty="0" smtClean="0"/>
          </a:p>
          <a:p>
            <a:r>
              <a:rPr lang="en-US" baseline="0" dirty="0" smtClean="0"/>
              <a:t>Similarly, </a:t>
            </a:r>
            <a:r>
              <a:rPr lang="en-US" baseline="0" dirty="0" err="1" smtClean="0"/>
              <a:t>PNe</a:t>
            </a:r>
            <a:r>
              <a:rPr lang="en-US" baseline="0" dirty="0" smtClean="0"/>
              <a:t> occur after a low-mass star has ended its fusion life.</a:t>
            </a:r>
          </a:p>
          <a:p>
            <a:endParaRPr lang="en-US" baseline="0" dirty="0" smtClean="0"/>
          </a:p>
          <a:p>
            <a:r>
              <a:rPr lang="en-US" baseline="0" dirty="0" smtClean="0"/>
              <a:t>Mass transfer in multi-star systems has a lot to do with the companion stars, and I want to just focus on the winds. </a:t>
            </a:r>
          </a:p>
          <a:p>
            <a:endParaRPr lang="en-US" baseline="0" dirty="0" smtClean="0"/>
          </a:p>
          <a:p>
            <a:r>
              <a:rPr lang="en-US" baseline="0" dirty="0" smtClean="0"/>
              <a:t>Motivations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a:t>
            </a:fld>
            <a:endParaRPr lang="en-US"/>
          </a:p>
        </p:txBody>
      </p:sp>
    </p:spTree>
    <p:extLst>
      <p:ext uri="{BB962C8B-B14F-4D97-AF65-F5344CB8AC3E}">
        <p14:creationId xmlns:p14="http://schemas.microsoft.com/office/powerpoint/2010/main" val="1839148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AGB stars, convection mixes materials from the inner portions of the star toward its surface during long-term pulsations known as thermal pulses.</a:t>
            </a:r>
          </a:p>
          <a:p>
            <a:endParaRPr lang="en-US" dirty="0" smtClean="0"/>
          </a:p>
          <a:p>
            <a:r>
              <a:rPr lang="en-US" dirty="0" smtClean="0"/>
              <a:t>Hydrogen shell fusion dominates the energy production in an AGB star, but as it fuses it dumps helium onto the layers below it. While this is going on, convection mixes materials from the C/O</a:t>
            </a:r>
            <a:r>
              <a:rPr lang="en-US" baseline="0" dirty="0" smtClean="0"/>
              <a:t> core and helium fusion region outward. </a:t>
            </a:r>
            <a:br>
              <a:rPr lang="en-US" baseline="0" dirty="0" smtClean="0"/>
            </a:br>
            <a:r>
              <a:rPr lang="en-US" baseline="0" dirty="0" smtClean="0"/>
              <a:t/>
            </a:r>
            <a:br>
              <a:rPr lang="en-US" baseline="0" dirty="0" smtClean="0"/>
            </a:br>
            <a:r>
              <a:rPr lang="en-US" dirty="0" smtClean="0"/>
              <a:t>Once the temperature</a:t>
            </a:r>
            <a:r>
              <a:rPr lang="en-US" baseline="0" dirty="0" smtClean="0"/>
              <a:t> and density of the thin helium shell rise to the right values, helium fusion will ignite in a flash. During this period, the convective outer envelope will dip into the shell of material between the hydrogen fusing shell and the helium fusing shell.</a:t>
            </a:r>
          </a:p>
          <a:p>
            <a:endParaRPr lang="en-US" baseline="0" dirty="0" smtClean="0"/>
          </a:p>
          <a:p>
            <a:r>
              <a:rPr lang="en-US" baseline="0" dirty="0" smtClean="0"/>
              <a:t>Those s- and alpha processes occur in the layer between the hydrogen and helium fusing shells. So convection mixes those elements toward the surface.</a:t>
            </a:r>
          </a:p>
          <a:p>
            <a:endParaRPr lang="en-US" baseline="0" dirty="0" smtClean="0"/>
          </a:p>
          <a:p>
            <a:r>
              <a:rPr lang="en-US" baseline="0" dirty="0" smtClean="0"/>
              <a:t>And thus, you get your He, C, N, O, s-process, and alpha-process elements to the surface, ripe for making dust.</a:t>
            </a:r>
          </a:p>
          <a:p>
            <a:endParaRPr lang="en-US" baseline="0" dirty="0" smtClean="0"/>
          </a:p>
          <a:p>
            <a:r>
              <a:rPr lang="en-US" baseline="0" dirty="0" smtClean="0"/>
              <a:t>Putting it together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29</a:t>
            </a:fld>
            <a:endParaRPr lang="en-US"/>
          </a:p>
        </p:txBody>
      </p:sp>
    </p:spTree>
    <p:extLst>
      <p:ext uri="{BB962C8B-B14F-4D97-AF65-F5344CB8AC3E}">
        <p14:creationId xmlns:p14="http://schemas.microsoft.com/office/powerpoint/2010/main" val="21032897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to recap. </a:t>
            </a:r>
            <a:r>
              <a:rPr lang="en-US" baseline="0" dirty="0" smtClean="0"/>
              <a:t>Convection mixes materials from the interior outward during long-term pulsations.</a:t>
            </a:r>
          </a:p>
          <a:p>
            <a:endParaRPr lang="en-US" baseline="0" dirty="0" smtClean="0"/>
          </a:p>
          <a:p>
            <a:r>
              <a:rPr lang="en-US" baseline="0" dirty="0" smtClean="0"/>
              <a:t>Short term pulsations then drive element-rich molecules to large distances from the star’s surface</a:t>
            </a:r>
          </a:p>
          <a:p>
            <a:endParaRPr lang="en-US" baseline="0" dirty="0" smtClean="0"/>
          </a:p>
          <a:p>
            <a:r>
              <a:rPr lang="en-US" baseline="0" dirty="0" smtClean="0"/>
              <a:t>The lower dust temperature, effective gravity, higher gas-density, and high luminosity from the AGB star will allow dust to condense and accelerate, making the wind.</a:t>
            </a:r>
          </a:p>
          <a:p>
            <a:endParaRPr lang="en-US" baseline="0" dirty="0" smtClean="0"/>
          </a:p>
          <a:p>
            <a:r>
              <a:rPr lang="en-US" baseline="0" dirty="0" smtClean="0"/>
              <a:t>Observations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30</a:t>
            </a:fld>
            <a:endParaRPr lang="en-US"/>
          </a:p>
        </p:txBody>
      </p:sp>
    </p:spTree>
    <p:extLst>
      <p:ext uri="{BB962C8B-B14F-4D97-AF65-F5344CB8AC3E}">
        <p14:creationId xmlns:p14="http://schemas.microsoft.com/office/powerpoint/2010/main" val="2103289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observe these winds is by looking at specific molecular lines. Here we have an observation of carbon monoxide in the AGB star IRAS15194. Carbon monoxide is readily made in AGB stars, and it emits intensely at radio wavelengths, so it can be used to characterize any AGB star with a dusty envelope. </a:t>
            </a:r>
          </a:p>
          <a:p>
            <a:endParaRPr lang="en-US" baseline="0" dirty="0" smtClean="0"/>
          </a:p>
          <a:p>
            <a:r>
              <a:rPr lang="en-US" baseline="0" dirty="0" smtClean="0"/>
              <a:t>Dust winds on AGB stars sum up next.</a:t>
            </a:r>
          </a:p>
          <a:p>
            <a:r>
              <a:rPr lang="en-US" baseline="0" dirty="0" smtClean="0"/>
              <a:t>The width of this line indicates the velocity of the wind. This graph in particular is showing the wind speed relative to our location on Earth. Relative to the star itself, its wind speed is about 20 km/sec.</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31</a:t>
            </a:fld>
            <a:endParaRPr lang="en-US"/>
          </a:p>
        </p:txBody>
      </p:sp>
    </p:spTree>
    <p:extLst>
      <p:ext uri="{BB962C8B-B14F-4D97-AF65-F5344CB8AC3E}">
        <p14:creationId xmlns:p14="http://schemas.microsoft.com/office/powerpoint/2010/main" val="21032897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Observations of CO lines at various distances from the star tells us what velocity the wind reaches at large distances. It turns out that for AGB stars, the speeds</a:t>
            </a:r>
            <a:r>
              <a:rPr lang="en-US" baseline="0" dirty="0" smtClean="0"/>
              <a:t> of dust-driven winds are between 10 and 50 km/sec. The variation is due chiefly to the dust formation distance from the star, and the lower radiation field at that distance, the small escape velocity from the star, and the collisions that dust needs to make with the gas to carry it.</a:t>
            </a:r>
          </a:p>
          <a:p>
            <a:endParaRPr lang="en-US" baseline="0" dirty="0" smtClean="0"/>
          </a:p>
          <a:p>
            <a:r>
              <a:rPr lang="en-US" baseline="0" dirty="0" smtClean="0"/>
              <a:t>Even so, this slow wind removes several solar masses-worth of material from AGB stars over their lifetimes, with mass loss rates between 10</a:t>
            </a:r>
            <a:r>
              <a:rPr lang="en-US" baseline="30000" dirty="0" smtClean="0"/>
              <a:t>-7</a:t>
            </a:r>
            <a:r>
              <a:rPr lang="en-US" baseline="0" dirty="0" smtClean="0"/>
              <a:t> and 10</a:t>
            </a:r>
            <a:r>
              <a:rPr lang="en-US" baseline="30000" dirty="0" smtClean="0"/>
              <a:t>-3 </a:t>
            </a:r>
            <a:r>
              <a:rPr lang="en-US" baseline="0" dirty="0" smtClean="0"/>
              <a:t>solar masses per year. These mass loss rates intensify as the star spends more time as an AGB star.</a:t>
            </a:r>
          </a:p>
          <a:p>
            <a:endParaRPr lang="en-US" baseline="0" dirty="0" smtClean="0"/>
          </a:p>
          <a:p>
            <a:r>
              <a:rPr lang="en-US" baseline="0" dirty="0" smtClean="0"/>
              <a:t>RSG stars next</a:t>
            </a:r>
            <a:endParaRPr lang="en-US" baseline="30000" dirty="0"/>
          </a:p>
        </p:txBody>
      </p:sp>
      <p:sp>
        <p:nvSpPr>
          <p:cNvPr id="4" name="Slide Number Placeholder 3"/>
          <p:cNvSpPr>
            <a:spLocks noGrp="1"/>
          </p:cNvSpPr>
          <p:nvPr>
            <p:ph type="sldNum" sz="quarter" idx="10"/>
          </p:nvPr>
        </p:nvSpPr>
        <p:spPr/>
        <p:txBody>
          <a:bodyPr/>
          <a:lstStyle/>
          <a:p>
            <a:fld id="{11E7A074-264B-1148-BD27-3F666222FD1B}" type="slidenum">
              <a:rPr lang="en-US" smtClean="0"/>
              <a:t>32</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AGB stars</a:t>
            </a:r>
            <a:r>
              <a:rPr lang="en-US" baseline="0" dirty="0" smtClean="0"/>
              <a:t> aren’t the only objects with dusty winds. Red supergiant stars are also cool enough and bright enough (even more so) to drive dust. On the right here we see a dusty envelope around the RSG Betelgeuse.</a:t>
            </a:r>
          </a:p>
          <a:p>
            <a:endParaRPr lang="en-US" baseline="0" dirty="0" smtClean="0"/>
          </a:p>
          <a:p>
            <a:r>
              <a:rPr lang="en-US" baseline="0" dirty="0" smtClean="0"/>
              <a:t>RSGs follow a significantly different track from AGBs, evolving from stars with initial masses between 10 and 30 times the mass of the Sun. Their lifetimes are typically less than a million years.</a:t>
            </a:r>
          </a:p>
          <a:p>
            <a:endParaRPr lang="en-US" baseline="0" dirty="0" smtClean="0"/>
          </a:p>
          <a:p>
            <a:r>
              <a:rPr lang="en-US" baseline="0" dirty="0" smtClean="0"/>
              <a:t>Not only are these stars powered by H and He fusion in their interiors, but they’ve also begun fusing higher elements as well. These elements show up in their winds.</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33</a:t>
            </a:fld>
            <a:endParaRPr lang="en-US"/>
          </a:p>
        </p:txBody>
      </p:sp>
    </p:spTree>
    <p:extLst>
      <p:ext uri="{BB962C8B-B14F-4D97-AF65-F5344CB8AC3E}">
        <p14:creationId xmlns:p14="http://schemas.microsoft.com/office/powerpoint/2010/main" val="2038943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Unlike</a:t>
            </a:r>
            <a:r>
              <a:rPr lang="en-US" baseline="0" dirty="0" smtClean="0"/>
              <a:t> AGB stars, RSGs show weak, irregular variability. Not enough to push molecules out to the necessary distances for dust formation. Instead, massive convection cells create supersonic surface turbulence, accelerating molecules at the surface to large distances from the star and allowing dust to form.</a:t>
            </a:r>
            <a:endParaRPr lang="en-US" dirty="0" smtClean="0"/>
          </a:p>
          <a:p>
            <a:endParaRPr lang="en-US" dirty="0" smtClean="0"/>
          </a:p>
          <a:p>
            <a:r>
              <a:rPr lang="en-US" dirty="0" smtClean="0"/>
              <a:t>RSG </a:t>
            </a:r>
            <a:r>
              <a:rPr lang="en-US" dirty="0" err="1" smtClean="0"/>
              <a:t>wrapup</a:t>
            </a:r>
            <a:r>
              <a:rPr lang="en-US" dirty="0" smtClean="0"/>
              <a:t> next</a:t>
            </a:r>
          </a:p>
          <a:p>
            <a:r>
              <a:rPr lang="en-US" dirty="0" smtClean="0"/>
              <a:t>We have an example of such a star on the left here. Simulated red supergiant.</a:t>
            </a:r>
            <a:r>
              <a:rPr lang="en-US" baseline="0" dirty="0" smtClean="0"/>
              <a:t> Map of optical surface intensity (lighter = brighter). Bulging due to large convection cells. For comparison, the Sun is covered in millions of small convective cells, and on the whole still manages to remain fairly spherical.</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34</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convective cells still have the same constraints as the dust driven winds on AGB stars:</a:t>
            </a:r>
            <a:r>
              <a:rPr lang="en-US" baseline="0" dirty="0" smtClean="0"/>
              <a:t> luminosity, gas collisions, dust formation distances, and escape velocities from the star. As such, they have similar mass loss rates and terminal wind velocities.</a:t>
            </a:r>
          </a:p>
          <a:p>
            <a:endParaRPr lang="en-US" baseline="0" dirty="0" smtClean="0"/>
          </a:p>
          <a:p>
            <a:r>
              <a:rPr lang="en-US" baseline="0" dirty="0" smtClean="0"/>
              <a:t>Dust lines Recap</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35</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bring it all</a:t>
            </a:r>
            <a:r>
              <a:rPr lang="en-US" baseline="0" dirty="0" smtClean="0"/>
              <a:t> back together, pulsations in AGB stars drive molecules to large distances. Large scale convection in RSG stars does the same thing. Convection in BOTH types of stars allows for materials to mix from the bowels to the surface</a:t>
            </a:r>
          </a:p>
          <a:p>
            <a:endParaRPr lang="en-US" dirty="0" smtClean="0"/>
          </a:p>
          <a:p>
            <a:r>
              <a:rPr lang="en-US" dirty="0" smtClean="0"/>
              <a:t>Dust particles then form in the extended </a:t>
            </a:r>
            <a:r>
              <a:rPr lang="en-US" dirty="0" err="1" smtClean="0"/>
              <a:t>circumstellar</a:t>
            </a:r>
            <a:r>
              <a:rPr lang="en-US" dirty="0" smtClean="0"/>
              <a:t> environments of these cool, giant stars.</a:t>
            </a:r>
          </a:p>
          <a:p>
            <a:endParaRPr lang="en-US" dirty="0" smtClean="0"/>
          </a:p>
          <a:p>
            <a:r>
              <a:rPr lang="en-US" dirty="0" smtClean="0"/>
              <a:t>Once formed, dust is accelerated by </a:t>
            </a:r>
            <a:r>
              <a:rPr lang="en-US" dirty="0" err="1" smtClean="0"/>
              <a:t>radiative</a:t>
            </a:r>
            <a:r>
              <a:rPr lang="en-US" dirty="0" smtClean="0"/>
              <a:t> pressure, but is limited by collisions with the gas that it drags with</a:t>
            </a:r>
            <a:r>
              <a:rPr lang="en-US" baseline="0" dirty="0" smtClean="0"/>
              <a:t> it. Dust driven winds end up with terminal velocities between 10 and 50 km/sec</a:t>
            </a:r>
          </a:p>
          <a:p>
            <a:endParaRPr lang="en-US" baseline="0" dirty="0"/>
          </a:p>
          <a:p>
            <a:r>
              <a:rPr lang="en-US" baseline="0" dirty="0" smtClean="0"/>
              <a:t>The mass loss rates from these stars end up being between about 10</a:t>
            </a:r>
            <a:r>
              <a:rPr lang="en-US" baseline="30000" dirty="0" smtClean="0"/>
              <a:t>-7</a:t>
            </a:r>
            <a:r>
              <a:rPr lang="en-US" baseline="0" dirty="0" smtClean="0"/>
              <a:t> and 10</a:t>
            </a:r>
            <a:r>
              <a:rPr lang="en-US" baseline="30000" dirty="0" smtClean="0"/>
              <a:t>-3</a:t>
            </a:r>
            <a:r>
              <a:rPr lang="en-US" baseline="0" dirty="0" smtClean="0"/>
              <a:t> solar masses per year</a:t>
            </a:r>
          </a:p>
          <a:p>
            <a:endParaRPr lang="en-US" baseline="0" dirty="0" smtClean="0"/>
          </a:p>
          <a:p>
            <a:r>
              <a:rPr lang="en-US" baseline="0" dirty="0" smtClean="0"/>
              <a:t>Start line-driven winds next</a:t>
            </a:r>
          </a:p>
        </p:txBody>
      </p:sp>
      <p:sp>
        <p:nvSpPr>
          <p:cNvPr id="4" name="Slide Number Placeholder 3"/>
          <p:cNvSpPr>
            <a:spLocks noGrp="1"/>
          </p:cNvSpPr>
          <p:nvPr>
            <p:ph type="sldNum" sz="quarter" idx="10"/>
          </p:nvPr>
        </p:nvSpPr>
        <p:spPr/>
        <p:txBody>
          <a:bodyPr/>
          <a:lstStyle/>
          <a:p>
            <a:fld id="{11E7A074-264B-1148-BD27-3F666222FD1B}" type="slidenum">
              <a:rPr lang="en-US" smtClean="0"/>
              <a:t>36</a:t>
            </a:fld>
            <a:endParaRPr lang="en-US"/>
          </a:p>
        </p:txBody>
      </p:sp>
    </p:spTree>
    <p:extLst>
      <p:ext uri="{BB962C8B-B14F-4D97-AF65-F5344CB8AC3E}">
        <p14:creationId xmlns:p14="http://schemas.microsoft.com/office/powerpoint/2010/main" val="10618040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 driven winds occur exclusively in hot</a:t>
            </a:r>
            <a:r>
              <a:rPr lang="en-US" baseline="0" dirty="0" smtClean="0"/>
              <a:t> stars, where emission is chiefly in the UV.</a:t>
            </a:r>
          </a:p>
          <a:p>
            <a:endParaRPr lang="en-US" baseline="0" dirty="0" smtClean="0"/>
          </a:p>
          <a:p>
            <a:r>
              <a:rPr lang="en-US" baseline="0" dirty="0" smtClean="0"/>
              <a:t>Like dust-driven winds, there’s the transfer of momentum from photons to ions via absorption. That momentum then transfers from ions to the gas through collisions.</a:t>
            </a:r>
          </a:p>
          <a:p>
            <a:endParaRPr lang="en-US" baseline="0" dirty="0" smtClean="0"/>
          </a:p>
          <a:p>
            <a:r>
              <a:rPr lang="en-US" baseline="0" dirty="0" smtClean="0"/>
              <a:t>Too hot for dust to even try to form. However, the wind is driven by ions of high opacities; particularly C, N, Si, O, and Fe</a:t>
            </a:r>
          </a:p>
          <a:p>
            <a:endParaRPr lang="en-US" baseline="0" dirty="0" smtClean="0"/>
          </a:p>
          <a:p>
            <a:r>
              <a:rPr lang="en-US" baseline="0" dirty="0" smtClean="0"/>
              <a:t>Derivation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37</a:t>
            </a:fld>
            <a:endParaRPr lang="en-US"/>
          </a:p>
        </p:txBody>
      </p:sp>
    </p:spTree>
    <p:extLst>
      <p:ext uri="{BB962C8B-B14F-4D97-AF65-F5344CB8AC3E}">
        <p14:creationId xmlns:p14="http://schemas.microsoft.com/office/powerpoint/2010/main" val="4051339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a:t>
            </a:r>
            <a:r>
              <a:rPr lang="en-US" baseline="0" dirty="0" smtClean="0"/>
              <a:t> derive the mass loss rates for these winds here by considering one absorber and extrapolating to many. We start with one strong absorption line, noting that because of its velocity away from the star and the resulting Doppler shift, it can absorb radiation at a range of wavelengths.</a:t>
            </a:r>
          </a:p>
          <a:p>
            <a:endParaRPr lang="en-US" baseline="0" dirty="0" smtClean="0"/>
          </a:p>
          <a:p>
            <a:r>
              <a:rPr lang="en-US" baseline="0" dirty="0" smtClean="0"/>
              <a:t>The energy absorbed per second by the atoms is written here</a:t>
            </a:r>
          </a:p>
          <a:p>
            <a:endParaRPr lang="en-US" baseline="0" dirty="0" smtClean="0"/>
          </a:p>
          <a:p>
            <a:r>
              <a:rPr lang="en-US" baseline="0" dirty="0" err="1" smtClean="0"/>
              <a:t>Etc</a:t>
            </a:r>
            <a:r>
              <a:rPr lang="en-US" baseline="0" dirty="0" smtClean="0"/>
              <a:t> </a:t>
            </a:r>
          </a:p>
          <a:p>
            <a:r>
              <a:rPr lang="en-US" baseline="0" dirty="0" err="1" smtClean="0"/>
              <a:t>Etc</a:t>
            </a:r>
            <a:endParaRPr lang="en-US" baseline="0" dirty="0" smtClean="0"/>
          </a:p>
          <a:p>
            <a:endParaRPr lang="en-US" baseline="0" dirty="0" smtClean="0"/>
          </a:p>
          <a:p>
            <a:r>
              <a:rPr lang="en-US" baseline="0" dirty="0" smtClean="0"/>
              <a:t>Finally to the mass loss rate, which can be seen as being a function of the star’s total brightness since it’s absorbing at the peak of the star’s emission.</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38</a:t>
            </a:fld>
            <a:endParaRPr lang="en-US"/>
          </a:p>
        </p:txBody>
      </p:sp>
    </p:spTree>
    <p:extLst>
      <p:ext uri="{BB962C8B-B14F-4D97-AF65-F5344CB8AC3E}">
        <p14:creationId xmlns:p14="http://schemas.microsoft.com/office/powerpoint/2010/main" val="4051339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large motivation is for studies of the interstellar medium, or</a:t>
            </a:r>
            <a:r>
              <a:rPr lang="en-US" baseline="0" dirty="0" smtClean="0"/>
              <a:t> ISM, shown here as the colored gas and dark splotchy dust amongst the stars.</a:t>
            </a:r>
          </a:p>
          <a:p>
            <a:endParaRPr lang="en-US" baseline="0" dirty="0" smtClean="0"/>
          </a:p>
          <a:p>
            <a:r>
              <a:rPr lang="en-US" baseline="0" dirty="0" smtClean="0"/>
              <a:t>Enriching the ISM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a:t>
            </a:fld>
            <a:endParaRPr lang="en-US"/>
          </a:p>
        </p:txBody>
      </p:sp>
    </p:spTree>
    <p:extLst>
      <p:ext uri="{BB962C8B-B14F-4D97-AF65-F5344CB8AC3E}">
        <p14:creationId xmlns:p14="http://schemas.microsoft.com/office/powerpoint/2010/main" val="24380817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the left we have model emission for two different stars, where each dark patch contains a blanket of strong absorption lines in the hot star’s outer atmosphere. It turns out that typically hot stars have between 10</a:t>
            </a:r>
            <a:r>
              <a:rPr lang="en-US" baseline="30000" dirty="0" smtClean="0"/>
              <a:t>2</a:t>
            </a:r>
            <a:r>
              <a:rPr lang="en-US" baseline="0" dirty="0" smtClean="0"/>
              <a:t> and 10</a:t>
            </a:r>
            <a:r>
              <a:rPr lang="en-US" baseline="30000" dirty="0" smtClean="0"/>
              <a:t>3 </a:t>
            </a:r>
            <a:r>
              <a:rPr lang="en-US" baseline="0" dirty="0" smtClean="0"/>
              <a:t>strong spectral lines. This results in enormous mass loss at all phases of massive star evolution.</a:t>
            </a:r>
          </a:p>
          <a:p>
            <a:endParaRPr lang="en-US" baseline="0" dirty="0" smtClean="0"/>
          </a:p>
          <a:p>
            <a:r>
              <a:rPr lang="en-US" baseline="0" dirty="0" smtClean="0"/>
              <a:t>Line sources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39</a:t>
            </a:fld>
            <a:endParaRPr lang="en-US"/>
          </a:p>
        </p:txBody>
      </p:sp>
    </p:spTree>
    <p:extLst>
      <p:ext uri="{BB962C8B-B14F-4D97-AF65-F5344CB8AC3E}">
        <p14:creationId xmlns:p14="http://schemas.microsoft.com/office/powerpoint/2010/main" val="29030283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strongest absorption lines come from C, N, O,</a:t>
            </a:r>
            <a:r>
              <a:rPr lang="en-US" baseline="0" dirty="0" smtClean="0"/>
              <a:t> and other elements actively being processed in the star’s interior</a:t>
            </a:r>
            <a:r>
              <a:rPr lang="en-US" dirty="0" smtClean="0"/>
              <a:t>. Because these are all actively</a:t>
            </a:r>
            <a:r>
              <a:rPr lang="en-US" baseline="0" dirty="0" smtClean="0"/>
              <a:t> undergoing fusion, and generating buckets of energy, the interiors of evolved massive stars are highly convective, and mix materials outward.</a:t>
            </a:r>
          </a:p>
          <a:p>
            <a:endParaRPr lang="en-US" baseline="0" dirty="0" smtClean="0"/>
          </a:p>
          <a:p>
            <a:r>
              <a:rPr lang="en-US" baseline="0" dirty="0" smtClean="0"/>
              <a:t>WR stars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40</a:t>
            </a:fld>
            <a:endParaRPr lang="en-US"/>
          </a:p>
        </p:txBody>
      </p:sp>
    </p:spTree>
    <p:extLst>
      <p:ext uri="{BB962C8B-B14F-4D97-AF65-F5344CB8AC3E}">
        <p14:creationId xmlns:p14="http://schemas.microsoft.com/office/powerpoint/2010/main" val="29030283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Three types:</a:t>
            </a:r>
          </a:p>
          <a:p>
            <a:pPr lvl="1"/>
            <a:r>
              <a:rPr lang="en-US" sz="2400" dirty="0" smtClean="0"/>
              <a:t>WN: strong N emission</a:t>
            </a:r>
          </a:p>
          <a:p>
            <a:pPr lvl="1"/>
            <a:r>
              <a:rPr lang="en-US" sz="2400" dirty="0" smtClean="0"/>
              <a:t>WC: strong C emission; H-shell gone</a:t>
            </a:r>
          </a:p>
          <a:p>
            <a:pPr lvl="1"/>
            <a:r>
              <a:rPr lang="en-US" sz="2400" dirty="0" smtClean="0"/>
              <a:t>WO: strong O emission; H-shell gone</a:t>
            </a:r>
          </a:p>
          <a:p>
            <a:pPr lvl="1"/>
            <a:endParaRPr lang="en-US" sz="2400" dirty="0" smtClean="0"/>
          </a:p>
          <a:p>
            <a:pPr lvl="1"/>
            <a:r>
              <a:rPr lang="en-US" sz="2400" dirty="0" smtClean="0"/>
              <a:t>Can</a:t>
            </a:r>
            <a:r>
              <a:rPr lang="en-US" sz="2400" baseline="0" dirty="0" smtClean="0"/>
              <a:t> evolve from blue </a:t>
            </a:r>
            <a:r>
              <a:rPr lang="en-US" sz="2400" baseline="0" dirty="0" err="1" smtClean="0"/>
              <a:t>supergiants</a:t>
            </a:r>
            <a:r>
              <a:rPr lang="en-US" sz="2400" baseline="0" dirty="0" smtClean="0"/>
              <a:t>, RSGs, or LBVs which I’ll talk about next. Fusion is still occurring feverishly in the star’s interior, but the star is rapidly nearing its end. Because large stars are already hard to come by and their lifetimes are short relative to low-mass stars, there have been very few observed thus far.</a:t>
            </a:r>
          </a:p>
          <a:p>
            <a:pPr lvl="1"/>
            <a:endParaRPr lang="en-US" sz="2400" baseline="0" dirty="0" smtClean="0"/>
          </a:p>
          <a:p>
            <a:pPr lvl="1"/>
            <a:r>
              <a:rPr lang="en-US" sz="2400" baseline="0" dirty="0" smtClean="0"/>
              <a:t>LBVs next</a:t>
            </a:r>
            <a:endParaRPr lang="en-US" sz="2400" dirty="0" smtClean="0"/>
          </a:p>
        </p:txBody>
      </p:sp>
      <p:sp>
        <p:nvSpPr>
          <p:cNvPr id="4" name="Slide Number Placeholder 3"/>
          <p:cNvSpPr>
            <a:spLocks noGrp="1"/>
          </p:cNvSpPr>
          <p:nvPr>
            <p:ph type="sldNum" sz="quarter" idx="10"/>
          </p:nvPr>
        </p:nvSpPr>
        <p:spPr/>
        <p:txBody>
          <a:bodyPr/>
          <a:lstStyle/>
          <a:p>
            <a:fld id="{11E7A074-264B-1148-BD27-3F666222FD1B}" type="slidenum">
              <a:rPr lang="en-US" smtClean="0"/>
              <a:t>41</a:t>
            </a:fld>
            <a:endParaRPr lang="en-US"/>
          </a:p>
        </p:txBody>
      </p:sp>
    </p:spTree>
    <p:extLst>
      <p:ext uri="{BB962C8B-B14F-4D97-AF65-F5344CB8AC3E}">
        <p14:creationId xmlns:p14="http://schemas.microsoft.com/office/powerpoint/2010/main" val="4161478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a:t>
            </a:r>
            <a:r>
              <a:rPr lang="en-US" baseline="0" dirty="0" smtClean="0"/>
              <a:t> luminous blue variables are also brief stages of life before SN explosions. The very most massive stars become LBVs, and most of their radiation comes out in the ultra violet. When these stars are operating normally, they do experience average line driven winds. However, it seems that periodically they go through extremely-high mass loss, on the order of 10-50% of a solar mass per year for decades.</a:t>
            </a:r>
          </a:p>
          <a:p>
            <a:endParaRPr lang="en-US" baseline="0" dirty="0" smtClean="0"/>
          </a:p>
          <a:p>
            <a:r>
              <a:rPr lang="en-US" baseline="0" dirty="0" smtClean="0"/>
              <a:t>More on LBVs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42</a:t>
            </a:fld>
            <a:endParaRPr lang="en-US"/>
          </a:p>
        </p:txBody>
      </p:sp>
    </p:spTree>
    <p:extLst>
      <p:ext uri="{BB962C8B-B14F-4D97-AF65-F5344CB8AC3E}">
        <p14:creationId xmlns:p14="http://schemas.microsoft.com/office/powerpoint/2010/main" val="14344862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Episodic outbursts are not well constrained. Observations</a:t>
            </a:r>
            <a:r>
              <a:rPr lang="en-US" baseline="0" dirty="0" smtClean="0"/>
              <a:t> have included winds powered by luminosities that are so high that the star should be torn apart by its own radiation. The mechanism for these huge, irregular variability is as yet unknown.</a:t>
            </a:r>
          </a:p>
          <a:p>
            <a:endParaRPr lang="en-US" baseline="0" dirty="0" smtClean="0"/>
          </a:p>
          <a:p>
            <a:r>
              <a:rPr lang="en-US" baseline="0" dirty="0" smtClean="0"/>
              <a:t>P </a:t>
            </a:r>
            <a:r>
              <a:rPr lang="en-US" baseline="0" dirty="0" err="1" smtClean="0"/>
              <a:t>Cygni</a:t>
            </a:r>
            <a:r>
              <a:rPr lang="en-US" baseline="0" dirty="0" smtClean="0"/>
              <a:t> profiles next.</a:t>
            </a:r>
            <a:endParaRPr lang="en-US" dirty="0" smtClean="0"/>
          </a:p>
          <a:p>
            <a:endParaRPr lang="en-US" dirty="0" smtClean="0"/>
          </a:p>
          <a:p>
            <a:r>
              <a:rPr lang="en-US" dirty="0" smtClean="0"/>
              <a:t>The </a:t>
            </a:r>
            <a:r>
              <a:rPr lang="en-US" dirty="0" err="1" smtClean="0"/>
              <a:t>Eddington</a:t>
            </a:r>
            <a:r>
              <a:rPr lang="en-US" dirty="0" smtClean="0"/>
              <a:t> limit is the maximum amount of radiation a star can produce while still holding</a:t>
            </a:r>
            <a:r>
              <a:rPr lang="en-US" baseline="0" dirty="0" smtClean="0"/>
              <a:t> itself together against gravity. Irregularly, LBVs have shown super-</a:t>
            </a:r>
            <a:r>
              <a:rPr lang="en-US" baseline="0" dirty="0" err="1" smtClean="0"/>
              <a:t>eddington</a:t>
            </a:r>
            <a:r>
              <a:rPr lang="en-US" baseline="0" dirty="0" smtClean="0"/>
              <a:t> radiation, but haven’t lost form. May have to do with clumping of gas/dust in the </a:t>
            </a:r>
            <a:r>
              <a:rPr lang="en-US" baseline="0" dirty="0" err="1" smtClean="0"/>
              <a:t>circumstellar</a:t>
            </a:r>
            <a:r>
              <a:rPr lang="en-US" baseline="0" dirty="0" smtClean="0"/>
              <a:t> envelope.</a:t>
            </a:r>
          </a:p>
          <a:p>
            <a:endParaRPr lang="en-US" baseline="0" dirty="0" smtClean="0"/>
          </a:p>
          <a:p>
            <a:r>
              <a:rPr lang="en-US" baseline="0" dirty="0" smtClean="0"/>
              <a:t>LBVs like Eta </a:t>
            </a:r>
            <a:r>
              <a:rPr lang="en-US" baseline="0" dirty="0" err="1" smtClean="0"/>
              <a:t>Carinae</a:t>
            </a:r>
            <a:r>
              <a:rPr lang="en-US" baseline="0" dirty="0" smtClean="0"/>
              <a:t> have also shown winds that appear to be heated like in supernova explosions. However, no mechanism has yet been found to explain these outbursts that don’t destroy the star.</a:t>
            </a:r>
          </a:p>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43</a:t>
            </a:fld>
            <a:endParaRPr lang="en-US"/>
          </a:p>
        </p:txBody>
      </p:sp>
    </p:spTree>
    <p:extLst>
      <p:ext uri="{BB962C8B-B14F-4D97-AF65-F5344CB8AC3E}">
        <p14:creationId xmlns:p14="http://schemas.microsoft.com/office/powerpoint/2010/main" val="14344862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winds can and have been measured, using the emission and absorption features of strong lines in stars</a:t>
            </a:r>
            <a:r>
              <a:rPr lang="en-US" baseline="0" dirty="0" smtClean="0"/>
              <a:t> along with knowledge of Doppler shift. Consider looking at a hot evolved star. If it didn’t have a strong wind, its emission would simply appear normal. </a:t>
            </a:r>
          </a:p>
          <a:p>
            <a:endParaRPr lang="en-US" baseline="0" dirty="0" smtClean="0"/>
          </a:p>
          <a:p>
            <a:r>
              <a:rPr lang="en-US" baseline="0" dirty="0" smtClean="0"/>
              <a:t>However, with a with a wind we see the effects of absorbers in the wind. Along the line of sight, we have atomic absorption by particles moving toward us, so that absorption is blue-shifted from its fundamental value.</a:t>
            </a:r>
          </a:p>
          <a:p>
            <a:endParaRPr lang="en-US" baseline="0" dirty="0" smtClean="0"/>
          </a:p>
          <a:p>
            <a:r>
              <a:rPr lang="en-US" baseline="0" dirty="0" smtClean="0"/>
              <a:t>Out of the line of sight, there are observes in the wind that will emit in our direction. When they emit while moving toward us, their emission is blue shifted. While moving away, their emission is </a:t>
            </a:r>
            <a:r>
              <a:rPr lang="en-US" baseline="0" dirty="0" err="1" smtClean="0"/>
              <a:t>redshifted</a:t>
            </a:r>
            <a:r>
              <a:rPr lang="en-US" baseline="0" dirty="0" smtClean="0"/>
              <a:t>.</a:t>
            </a:r>
          </a:p>
          <a:p>
            <a:endParaRPr lang="en-US" baseline="0" dirty="0" smtClean="0"/>
          </a:p>
          <a:p>
            <a:r>
              <a:rPr lang="en-US" baseline="0" dirty="0" smtClean="0"/>
              <a:t>The result is what’s known as a P </a:t>
            </a:r>
            <a:r>
              <a:rPr lang="en-US" baseline="0" dirty="0" err="1" smtClean="0"/>
              <a:t>Cygni</a:t>
            </a:r>
            <a:r>
              <a:rPr lang="en-US" baseline="0" dirty="0" smtClean="0"/>
              <a:t> profile.</a:t>
            </a:r>
          </a:p>
          <a:p>
            <a:endParaRPr lang="en-US" baseline="0" dirty="0" smtClean="0"/>
          </a:p>
          <a:p>
            <a:r>
              <a:rPr lang="en-US" baseline="0" dirty="0" smtClean="0"/>
              <a:t>P </a:t>
            </a:r>
            <a:r>
              <a:rPr lang="en-US" baseline="0" dirty="0" err="1" smtClean="0"/>
              <a:t>Cygni</a:t>
            </a:r>
            <a:r>
              <a:rPr lang="en-US" baseline="0" dirty="0" smtClean="0"/>
              <a:t> profile data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44</a:t>
            </a:fld>
            <a:endParaRPr lang="en-US"/>
          </a:p>
        </p:txBody>
      </p:sp>
    </p:spTree>
    <p:extLst>
      <p:ext uri="{BB962C8B-B14F-4D97-AF65-F5344CB8AC3E}">
        <p14:creationId xmlns:p14="http://schemas.microsoft.com/office/powerpoint/2010/main" val="3213871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 </a:t>
            </a:r>
            <a:r>
              <a:rPr lang="en-US" dirty="0" err="1" smtClean="0"/>
              <a:t>Cygni</a:t>
            </a:r>
            <a:r>
              <a:rPr lang="en-US" dirty="0" smtClean="0"/>
              <a:t> profiles are observed regularly in hot</a:t>
            </a:r>
            <a:r>
              <a:rPr lang="en-US" baseline="0" dirty="0" smtClean="0"/>
              <a:t> stars of all stages of evolution. It can be observed in ionized UV lines or in H-alpha lines at optical wavelengths.</a:t>
            </a:r>
          </a:p>
          <a:p>
            <a:endParaRPr lang="en-US" baseline="0" dirty="0" smtClean="0"/>
          </a:p>
          <a:p>
            <a:r>
              <a:rPr lang="en-US" baseline="0" dirty="0" smtClean="0"/>
              <a:t>On the left we have a prime example of a strong P-</a:t>
            </a:r>
            <a:r>
              <a:rPr lang="en-US" baseline="0" dirty="0" err="1" smtClean="0"/>
              <a:t>Cygni</a:t>
            </a:r>
            <a:r>
              <a:rPr lang="en-US" baseline="0" dirty="0" smtClean="0"/>
              <a:t> profile from the C-IV doublet at 1548 and 1550 angstroms. This emission is from a hot O3 star, and the profile features are fit with a models that average to wind speeds of 3,400 km /sec</a:t>
            </a:r>
          </a:p>
          <a:p>
            <a:endParaRPr lang="en-US" baseline="0" dirty="0" smtClean="0"/>
          </a:p>
          <a:p>
            <a:r>
              <a:rPr lang="en-US" baseline="0" dirty="0" smtClean="0"/>
              <a:t>Terminal velocity next</a:t>
            </a:r>
            <a:endParaRPr lang="en-US" dirty="0"/>
          </a:p>
        </p:txBody>
      </p:sp>
      <p:sp>
        <p:nvSpPr>
          <p:cNvPr id="4" name="Slide Number Placeholder 3"/>
          <p:cNvSpPr>
            <a:spLocks noGrp="1"/>
          </p:cNvSpPr>
          <p:nvPr>
            <p:ph type="sldNum" sz="quarter" idx="10"/>
          </p:nvPr>
        </p:nvSpPr>
        <p:spPr/>
        <p:txBody>
          <a:bodyPr/>
          <a:lstStyle/>
          <a:p>
            <a:fld id="{12628B3F-AA19-7F45-84D5-B9BF320B5AA7}" type="slidenum">
              <a:rPr lang="en-US" smtClean="0"/>
              <a:t>45</a:t>
            </a:fld>
            <a:endParaRPr lang="en-US"/>
          </a:p>
        </p:txBody>
      </p:sp>
    </p:spTree>
    <p:extLst>
      <p:ext uri="{BB962C8B-B14F-4D97-AF65-F5344CB8AC3E}">
        <p14:creationId xmlns:p14="http://schemas.microsoft.com/office/powerpoint/2010/main" val="5351157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terminal velocity is high</a:t>
            </a:r>
            <a:r>
              <a:rPr lang="en-US" baseline="0" dirty="0" smtClean="0"/>
              <a:t>, but not without limits. We consider gravity from the star, the reduction in gravity due to light scattering off of electrons in the atmosphere, and the presence of strong lines relative to weak ones. </a:t>
            </a:r>
            <a:endParaRPr lang="en-US" dirty="0" smtClean="0"/>
          </a:p>
          <a:p>
            <a:endParaRPr lang="en-US" dirty="0" smtClean="0"/>
          </a:p>
          <a:p>
            <a:r>
              <a:rPr lang="en-US" dirty="0" smtClean="0"/>
              <a:t>The</a:t>
            </a:r>
            <a:r>
              <a:rPr lang="en-US" baseline="0" dirty="0" smtClean="0"/>
              <a:t> terminal velocity is limited by the escape velocity, which is why it scales with gravity</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46</a:t>
            </a:fld>
            <a:endParaRPr lang="en-US"/>
          </a:p>
        </p:txBody>
      </p:sp>
    </p:spTree>
    <p:extLst>
      <p:ext uri="{BB962C8B-B14F-4D97-AF65-F5344CB8AC3E}">
        <p14:creationId xmlns:p14="http://schemas.microsoft.com/office/powerpoint/2010/main" val="1580097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Measurements from P-</a:t>
            </a:r>
            <a:r>
              <a:rPr lang="en-US" dirty="0" err="1" smtClean="0"/>
              <a:t>Cygni</a:t>
            </a:r>
            <a:r>
              <a:rPr lang="en-US" dirty="0" smtClean="0"/>
              <a:t> profiles show range of line-driven</a:t>
            </a:r>
            <a:r>
              <a:rPr lang="en-US" baseline="0" dirty="0" smtClean="0"/>
              <a:t> wind velocities.</a:t>
            </a:r>
          </a:p>
          <a:p>
            <a:endParaRPr lang="en-US" baseline="0" dirty="0" smtClean="0"/>
          </a:p>
          <a:p>
            <a:r>
              <a:rPr lang="en-US" baseline="0" dirty="0" smtClean="0"/>
              <a:t>Some of the scatter observed is due to large differences in </a:t>
            </a:r>
            <a:r>
              <a:rPr lang="en-US" baseline="0" dirty="0" err="1" smtClean="0"/>
              <a:t>metallicities</a:t>
            </a:r>
            <a:r>
              <a:rPr lang="en-US" baseline="0" dirty="0" smtClean="0"/>
              <a:t>, changing wind efficiency.</a:t>
            </a:r>
            <a:endParaRPr lang="en-US" dirty="0" smtClean="0"/>
          </a:p>
          <a:p>
            <a:endParaRPr lang="en-US" dirty="0" smtClean="0"/>
          </a:p>
          <a:p>
            <a:r>
              <a:rPr lang="en-US" dirty="0" smtClean="0"/>
              <a:t>Slower wind speeds for LBVs goes back to the definition for the</a:t>
            </a:r>
            <a:r>
              <a:rPr lang="en-US" baseline="0" dirty="0" smtClean="0"/>
              <a:t> terminal velocity. It’s proportional to the escape velocity from the star,. If the star has a lower escape velocity, then the wind that escapes will be slower</a:t>
            </a:r>
          </a:p>
          <a:p>
            <a:endParaRPr lang="en-US" baseline="0" dirty="0" smtClean="0"/>
          </a:p>
          <a:p>
            <a:r>
              <a:rPr lang="en-US" baseline="0" dirty="0" smtClean="0"/>
              <a:t>Surface chemistry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47</a:t>
            </a:fld>
            <a:endParaRPr lang="en-US"/>
          </a:p>
        </p:txBody>
      </p:sp>
    </p:spTree>
    <p:extLst>
      <p:ext uri="{BB962C8B-B14F-4D97-AF65-F5344CB8AC3E}">
        <p14:creationId xmlns:p14="http://schemas.microsoft.com/office/powerpoint/2010/main" val="15800971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winds drastically change the abundance</a:t>
            </a:r>
            <a:r>
              <a:rPr lang="en-US" baseline="0" dirty="0" smtClean="0"/>
              <a:t>s of elements at the surfaces of these stars. Let’s start with H. H comprises the bulk of the star’s envelope, so it’s also the first to get dragged off with </a:t>
            </a:r>
            <a:r>
              <a:rPr lang="en-US" baseline="0" dirty="0" err="1" smtClean="0"/>
              <a:t>radiatively</a:t>
            </a:r>
            <a:r>
              <a:rPr lang="en-US" baseline="0" dirty="0" smtClean="0"/>
              <a:t>-driven ions. Eventually enough has gone to effectively have removed H completely from the star.</a:t>
            </a:r>
          </a:p>
          <a:p>
            <a:endParaRPr lang="en-US" baseline="0" dirty="0" smtClean="0"/>
          </a:p>
          <a:p>
            <a:r>
              <a:rPr lang="en-US" baseline="0" dirty="0" smtClean="0"/>
              <a:t>The next shell inward is He. As such, as that hydrogen envelope gets lost, helium appears at higher and higher abundances, until that helium shell is at the surface. At that point, its abundance begins to drop from wind acceleration.</a:t>
            </a:r>
          </a:p>
          <a:p>
            <a:endParaRPr lang="en-US" baseline="0" dirty="0" smtClean="0"/>
          </a:p>
          <a:p>
            <a:r>
              <a:rPr lang="en-US" baseline="0" dirty="0" smtClean="0"/>
              <a:t>Lastly we have carbon 12, the direct product of He fusion. Its surface abundance decreases as whatever was in the envelope gets lost, but then shoots up as C12 starts to appear with the helium layer.</a:t>
            </a:r>
          </a:p>
          <a:p>
            <a:endParaRPr lang="en-US" baseline="0" dirty="0" smtClean="0"/>
          </a:p>
          <a:p>
            <a:r>
              <a:rPr lang="en-US" dirty="0" smtClean="0"/>
              <a:t>Summary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48</a:t>
            </a:fld>
            <a:endParaRPr lang="en-US"/>
          </a:p>
        </p:txBody>
      </p:sp>
    </p:spTree>
    <p:extLst>
      <p:ext uri="{BB962C8B-B14F-4D97-AF65-F5344CB8AC3E}">
        <p14:creationId xmlns:p14="http://schemas.microsoft.com/office/powerpoint/2010/main" val="633101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Winds expel elements forged in stars into their surroundings</a:t>
            </a:r>
          </a:p>
          <a:p>
            <a:endParaRPr lang="en-US" dirty="0" smtClean="0"/>
          </a:p>
          <a:p>
            <a:r>
              <a:rPr lang="en-US" dirty="0" smtClean="0"/>
              <a:t>These</a:t>
            </a:r>
            <a:r>
              <a:rPr lang="en-US" baseline="0" dirty="0" smtClean="0"/>
              <a:t> elements then seed gas and dust in the ISM once the ISM is reached</a:t>
            </a:r>
          </a:p>
          <a:p>
            <a:endParaRPr lang="en-US" baseline="0" dirty="0" smtClean="0"/>
          </a:p>
          <a:p>
            <a:r>
              <a:rPr lang="en-US" baseline="0" dirty="0" smtClean="0"/>
              <a:t>Radiation pressure from winds also physically moves the gas and dust around</a:t>
            </a:r>
          </a:p>
          <a:p>
            <a:endParaRPr lang="en-US" baseline="0" dirty="0" smtClean="0"/>
          </a:p>
          <a:p>
            <a:r>
              <a:rPr lang="en-US" baseline="0" dirty="0" smtClean="0"/>
              <a:t>Moving the chemically-enriched gas and dust around increases the likelihood that it’ll form stars</a:t>
            </a:r>
          </a:p>
          <a:p>
            <a:endParaRPr lang="en-US" baseline="0" dirty="0" smtClean="0"/>
          </a:p>
          <a:p>
            <a:r>
              <a:rPr lang="en-US" baseline="0" dirty="0" smtClean="0"/>
              <a:t>Eagle nebula next</a:t>
            </a:r>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11E7A074-264B-1148-BD27-3F666222FD1B}" type="slidenum">
              <a:rPr lang="en-US" smtClean="0"/>
              <a:t>4</a:t>
            </a:fld>
            <a:endParaRPr lang="en-US"/>
          </a:p>
        </p:txBody>
      </p:sp>
    </p:spTree>
    <p:extLst>
      <p:ext uri="{BB962C8B-B14F-4D97-AF65-F5344CB8AC3E}">
        <p14:creationId xmlns:p14="http://schemas.microsoft.com/office/powerpoint/2010/main" val="18391488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follow the text.</a:t>
            </a:r>
          </a:p>
          <a:p>
            <a:endParaRPr lang="en-US" dirty="0" smtClean="0"/>
          </a:p>
          <a:p>
            <a:r>
              <a:rPr lang="en-US" dirty="0" smtClean="0"/>
              <a:t>Full</a:t>
            </a:r>
            <a:r>
              <a:rPr lang="en-US" baseline="0" dirty="0" smtClean="0"/>
              <a:t> summary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49</a:t>
            </a:fld>
            <a:endParaRPr lang="en-US"/>
          </a:p>
        </p:txBody>
      </p:sp>
    </p:spTree>
    <p:extLst>
      <p:ext uri="{BB962C8B-B14F-4D97-AF65-F5344CB8AC3E}">
        <p14:creationId xmlns:p14="http://schemas.microsoft.com/office/powerpoint/2010/main" val="15117236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summary.</a:t>
            </a:r>
          </a:p>
          <a:p>
            <a:endParaRPr lang="en-US" dirty="0" smtClean="0"/>
          </a:p>
          <a:p>
            <a:r>
              <a:rPr lang="en-US" dirty="0" smtClean="0"/>
              <a:t>My</a:t>
            </a:r>
            <a:r>
              <a:rPr lang="en-US" baseline="0" dirty="0" smtClean="0"/>
              <a:t> work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50</a:t>
            </a:fld>
            <a:endParaRPr lang="en-US"/>
          </a:p>
        </p:txBody>
      </p:sp>
    </p:spTree>
    <p:extLst>
      <p:ext uri="{BB962C8B-B14F-4D97-AF65-F5344CB8AC3E}">
        <p14:creationId xmlns:p14="http://schemas.microsoft.com/office/powerpoint/2010/main" val="323283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an what</a:t>
            </a:r>
            <a:r>
              <a:rPr lang="en-US" baseline="0" dirty="0" smtClean="0"/>
              <a:t> an initial mass function does and how it’s relevant here.</a:t>
            </a:r>
          </a:p>
          <a:p>
            <a:endParaRPr lang="en-US" baseline="0" dirty="0" smtClean="0"/>
          </a:p>
          <a:p>
            <a:r>
              <a:rPr lang="en-US" baseline="0" dirty="0" smtClean="0"/>
              <a:t>IR </a:t>
            </a:r>
            <a:r>
              <a:rPr lang="en-US" baseline="0" dirty="0" err="1" smtClean="0"/>
              <a:t>observability</a:t>
            </a:r>
            <a:r>
              <a:rPr lang="en-US" baseline="0" dirty="0" smtClean="0"/>
              <a:t>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51</a:t>
            </a:fld>
            <a:endParaRPr lang="en-US"/>
          </a:p>
        </p:txBody>
      </p:sp>
    </p:spTree>
    <p:extLst>
      <p:ext uri="{BB962C8B-B14F-4D97-AF65-F5344CB8AC3E}">
        <p14:creationId xmlns:p14="http://schemas.microsoft.com/office/powerpoint/2010/main" val="15899262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shaded regions in the background are the </a:t>
            </a:r>
            <a:r>
              <a:rPr lang="en-US" dirty="0" err="1" smtClean="0"/>
              <a:t>bandpasses</a:t>
            </a:r>
            <a:r>
              <a:rPr lang="en-US" dirty="0" smtClean="0"/>
              <a:t> for Spitzer. The highlight should be the dotted curves, which show the emissivity</a:t>
            </a:r>
            <a:r>
              <a:rPr lang="en-US" baseline="0" dirty="0" smtClean="0"/>
              <a:t> of carbon-rich and oxygen-rich AGB stars in the MIR.</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52</a:t>
            </a:fld>
            <a:endParaRPr lang="en-US"/>
          </a:p>
        </p:txBody>
      </p:sp>
    </p:spTree>
    <p:extLst>
      <p:ext uri="{BB962C8B-B14F-4D97-AF65-F5344CB8AC3E}">
        <p14:creationId xmlns:p14="http://schemas.microsoft.com/office/powerpoint/2010/main" val="1589926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WISE is awesome. Just basic info</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53</a:t>
            </a:fld>
            <a:endParaRPr lang="en-US"/>
          </a:p>
        </p:txBody>
      </p:sp>
    </p:spTree>
    <p:extLst>
      <p:ext uri="{BB962C8B-B14F-4D97-AF65-F5344CB8AC3E}">
        <p14:creationId xmlns:p14="http://schemas.microsoft.com/office/powerpoint/2010/main" val="2323390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ad-lib it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54</a:t>
            </a:fld>
            <a:endParaRPr lang="en-US"/>
          </a:p>
        </p:txBody>
      </p:sp>
    </p:spTree>
    <p:extLst>
      <p:ext uri="{BB962C8B-B14F-4D97-AF65-F5344CB8AC3E}">
        <p14:creationId xmlns:p14="http://schemas.microsoft.com/office/powerpoint/2010/main" val="2904659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Make</a:t>
            </a:r>
            <a:r>
              <a:rPr lang="en-US" baseline="0" dirty="0" smtClean="0"/>
              <a:t> sure you mention APOGEE. It has about 163,000 objects with measurements of </a:t>
            </a:r>
            <a:r>
              <a:rPr lang="en-US" baseline="0" dirty="0" err="1" smtClean="0"/>
              <a:t>metallicity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55</a:t>
            </a:fld>
            <a:endParaRPr lang="en-US"/>
          </a:p>
        </p:txBody>
      </p:sp>
    </p:spTree>
    <p:extLst>
      <p:ext uri="{BB962C8B-B14F-4D97-AF65-F5344CB8AC3E}">
        <p14:creationId xmlns:p14="http://schemas.microsoft.com/office/powerpoint/2010/main" val="28103598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628B3F-AA19-7F45-84D5-B9BF320B5AA7}" type="slidenum">
              <a:rPr lang="en-US" smtClean="0"/>
              <a:t>56</a:t>
            </a:fld>
            <a:endParaRPr lang="en-US"/>
          </a:p>
        </p:txBody>
      </p:sp>
    </p:spTree>
    <p:extLst>
      <p:ext uri="{BB962C8B-B14F-4D97-AF65-F5344CB8AC3E}">
        <p14:creationId xmlns:p14="http://schemas.microsoft.com/office/powerpoint/2010/main" val="2078034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57</a:t>
            </a:fld>
            <a:endParaRPr lang="en-US"/>
          </a:p>
        </p:txBody>
      </p:sp>
    </p:spTree>
    <p:extLst>
      <p:ext uri="{BB962C8B-B14F-4D97-AF65-F5344CB8AC3E}">
        <p14:creationId xmlns:p14="http://schemas.microsoft.com/office/powerpoint/2010/main" val="4418348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58</a:t>
            </a:fld>
            <a:endParaRPr lang="en-US"/>
          </a:p>
        </p:txBody>
      </p:sp>
    </p:spTree>
    <p:extLst>
      <p:ext uri="{BB962C8B-B14F-4D97-AF65-F5344CB8AC3E}">
        <p14:creationId xmlns:p14="http://schemas.microsoft.com/office/powerpoint/2010/main" val="4169447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stellar</a:t>
            </a:r>
            <a:r>
              <a:rPr lang="en-US" baseline="0" dirty="0" smtClean="0"/>
              <a:t> nursery, the Pillars of Creation in the eagle nebula. Even though all of the stars in this image appear red (and therefore cool), they’re actually blue stars that have had their blue light absorbed or scattered by gas and dust. Their winds shape and enrich this nebula.</a:t>
            </a:r>
          </a:p>
          <a:p>
            <a:endParaRPr lang="en-US" baseline="0" dirty="0" smtClean="0"/>
          </a:p>
          <a:p>
            <a:r>
              <a:rPr lang="en-US" baseline="0" dirty="0" smtClean="0"/>
              <a:t>LMC and Matsuura next.</a:t>
            </a:r>
            <a:endParaRPr lang="en-US" dirty="0"/>
          </a:p>
        </p:txBody>
      </p:sp>
      <p:sp>
        <p:nvSpPr>
          <p:cNvPr id="4" name="Slide Number Placeholder 3"/>
          <p:cNvSpPr>
            <a:spLocks noGrp="1"/>
          </p:cNvSpPr>
          <p:nvPr>
            <p:ph type="sldNum" sz="quarter" idx="10"/>
          </p:nvPr>
        </p:nvSpPr>
        <p:spPr/>
        <p:txBody>
          <a:bodyPr/>
          <a:lstStyle/>
          <a:p>
            <a:fld id="{12628B3F-AA19-7F45-84D5-B9BF320B5AA7}" type="slidenum">
              <a:rPr lang="en-US" smtClean="0"/>
              <a:t>5</a:t>
            </a:fld>
            <a:endParaRPr lang="en-US"/>
          </a:p>
        </p:txBody>
      </p:sp>
    </p:spTree>
    <p:extLst>
      <p:ext uri="{BB962C8B-B14F-4D97-AF65-F5344CB8AC3E}">
        <p14:creationId xmlns:p14="http://schemas.microsoft.com/office/powerpoint/2010/main" val="403012303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59</a:t>
            </a:fld>
            <a:endParaRPr lang="en-US"/>
          </a:p>
        </p:txBody>
      </p:sp>
    </p:spTree>
    <p:extLst>
      <p:ext uri="{BB962C8B-B14F-4D97-AF65-F5344CB8AC3E}">
        <p14:creationId xmlns:p14="http://schemas.microsoft.com/office/powerpoint/2010/main" val="41353302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60</a:t>
            </a:fld>
            <a:endParaRPr lang="en-US"/>
          </a:p>
        </p:txBody>
      </p:sp>
    </p:spTree>
    <p:extLst>
      <p:ext uri="{BB962C8B-B14F-4D97-AF65-F5344CB8AC3E}">
        <p14:creationId xmlns:p14="http://schemas.microsoft.com/office/powerpoint/2010/main" val="31692052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61</a:t>
            </a:fld>
            <a:endParaRPr lang="en-US"/>
          </a:p>
        </p:txBody>
      </p:sp>
    </p:spTree>
    <p:extLst>
      <p:ext uri="{BB962C8B-B14F-4D97-AF65-F5344CB8AC3E}">
        <p14:creationId xmlns:p14="http://schemas.microsoft.com/office/powerpoint/2010/main" val="38428588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2628B3F-AA19-7F45-84D5-B9BF320B5AA7}" type="slidenum">
              <a:rPr lang="en-US" smtClean="0"/>
              <a:t>62</a:t>
            </a:fld>
            <a:endParaRPr lang="en-US"/>
          </a:p>
        </p:txBody>
      </p:sp>
    </p:spTree>
    <p:extLst>
      <p:ext uri="{BB962C8B-B14F-4D97-AF65-F5344CB8AC3E}">
        <p14:creationId xmlns:p14="http://schemas.microsoft.com/office/powerpoint/2010/main" val="12896451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Proton chain step by step:</a:t>
            </a:r>
          </a:p>
          <a:p>
            <a:r>
              <a:rPr lang="en-US" dirty="0" smtClean="0"/>
              <a:t>Hydrogen</a:t>
            </a:r>
          </a:p>
          <a:p>
            <a:r>
              <a:rPr lang="en-US" dirty="0" smtClean="0"/>
              <a:t>Deuterium + positron emission (energy)</a:t>
            </a:r>
          </a:p>
          <a:p>
            <a:r>
              <a:rPr lang="en-US" dirty="0" smtClean="0"/>
              <a:t>Helium</a:t>
            </a:r>
            <a:r>
              <a:rPr lang="en-US" baseline="0" dirty="0" smtClean="0"/>
              <a:t> 3 (energy)</a:t>
            </a:r>
          </a:p>
          <a:p>
            <a:r>
              <a:rPr lang="en-US" baseline="0" dirty="0" smtClean="0"/>
              <a:t>Helium 4</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63</a:t>
            </a:fld>
            <a:endParaRPr lang="en-US"/>
          </a:p>
        </p:txBody>
      </p:sp>
    </p:spTree>
    <p:extLst>
      <p:ext uri="{BB962C8B-B14F-4D97-AF65-F5344CB8AC3E}">
        <p14:creationId xmlns:p14="http://schemas.microsoft.com/office/powerpoint/2010/main" val="13292470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Stars</a:t>
            </a:r>
            <a:r>
              <a:rPr lang="en-US" baseline="0" dirty="0" smtClean="0"/>
              <a:t> need to at least have some carbon to start this</a:t>
            </a:r>
            <a:endParaRPr lang="en-US" dirty="0" smtClean="0"/>
          </a:p>
          <a:p>
            <a:endParaRPr lang="en-US" dirty="0" smtClean="0"/>
          </a:p>
          <a:p>
            <a:r>
              <a:rPr lang="en-US" dirty="0" smtClean="0"/>
              <a:t>Carbon</a:t>
            </a:r>
            <a:r>
              <a:rPr lang="en-US" baseline="0" dirty="0" smtClean="0"/>
              <a:t> plus hydrogen = nitrogen plus energy</a:t>
            </a:r>
          </a:p>
          <a:p>
            <a:r>
              <a:rPr lang="en-US" baseline="0" dirty="0" smtClean="0"/>
              <a:t>Nitrogen beta decays to carbon</a:t>
            </a:r>
          </a:p>
          <a:p>
            <a:r>
              <a:rPr lang="en-US" baseline="0" dirty="0" smtClean="0"/>
              <a:t>Carbon plus hydrogen = stable nitrogen</a:t>
            </a:r>
          </a:p>
          <a:p>
            <a:r>
              <a:rPr lang="en-US" baseline="0" dirty="0" smtClean="0"/>
              <a:t>Nitrogen plus hydrogen = oxygen plus energy</a:t>
            </a:r>
          </a:p>
          <a:p>
            <a:r>
              <a:rPr lang="en-US" baseline="0" dirty="0" smtClean="0"/>
              <a:t>Oxygen beta decays to nitrogen</a:t>
            </a:r>
          </a:p>
          <a:p>
            <a:r>
              <a:rPr lang="en-US" baseline="0" dirty="0" smtClean="0"/>
              <a:t>Nitrogen plus hydrogen = Carbon plus helium; cycle restart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64</a:t>
            </a:fld>
            <a:endParaRPr lang="en-US"/>
          </a:p>
        </p:txBody>
      </p:sp>
    </p:spTree>
    <p:extLst>
      <p:ext uri="{BB962C8B-B14F-4D97-AF65-F5344CB8AC3E}">
        <p14:creationId xmlns:p14="http://schemas.microsoft.com/office/powerpoint/2010/main" val="16570852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65</a:t>
            </a:fld>
            <a:endParaRPr lang="en-US"/>
          </a:p>
        </p:txBody>
      </p:sp>
    </p:spTree>
    <p:extLst>
      <p:ext uri="{BB962C8B-B14F-4D97-AF65-F5344CB8AC3E}">
        <p14:creationId xmlns:p14="http://schemas.microsoft.com/office/powerpoint/2010/main" val="7677165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66</a:t>
            </a:fld>
            <a:endParaRPr lang="en-US"/>
          </a:p>
        </p:txBody>
      </p:sp>
    </p:spTree>
    <p:extLst>
      <p:ext uri="{BB962C8B-B14F-4D97-AF65-F5344CB8AC3E}">
        <p14:creationId xmlns:p14="http://schemas.microsoft.com/office/powerpoint/2010/main" val="5167407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67</a:t>
            </a:fld>
            <a:endParaRPr lang="en-US"/>
          </a:p>
        </p:txBody>
      </p:sp>
    </p:spTree>
    <p:extLst>
      <p:ext uri="{BB962C8B-B14F-4D97-AF65-F5344CB8AC3E}">
        <p14:creationId xmlns:p14="http://schemas.microsoft.com/office/powerpoint/2010/main" val="30516530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Massive stars live shorter lives than less massive stars, illustrated here. This is chiefly because they have more mass. More mass = more gravity. More gravity = more energy needed to stave off collapse. Higher energy production means more hydrogen consumption in the core, shortening the main sequence life span.</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68</a:t>
            </a:fld>
            <a:endParaRPr lang="en-US"/>
          </a:p>
        </p:txBody>
      </p:sp>
    </p:spTree>
    <p:extLst>
      <p:ext uri="{BB962C8B-B14F-4D97-AF65-F5344CB8AC3E}">
        <p14:creationId xmlns:p14="http://schemas.microsoft.com/office/powerpoint/2010/main" val="232699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ISM is ubiquitous throughout galaxies that are actively forming stars,</a:t>
            </a:r>
            <a:r>
              <a:rPr lang="en-US" baseline="0" dirty="0" smtClean="0"/>
              <a:t> and the ISM is enriched by winds from stars. So it stands to follow that studying winds from stars will aid in studying galaxies on the full scale. As an example, we have the LMC here, where Matsuura et al 2009 found that winds from evolved cool stars (with clusters being neglected) contributed 5.5-11.5 x 10</a:t>
            </a:r>
            <a:r>
              <a:rPr lang="en-US" baseline="30000" dirty="0" smtClean="0"/>
              <a:t>-5</a:t>
            </a:r>
            <a:r>
              <a:rPr lang="en-US" baseline="0" dirty="0" smtClean="0"/>
              <a:t> solar masses per year in dust, and about 200x more in gas.</a:t>
            </a:r>
          </a:p>
          <a:p>
            <a:endParaRPr lang="en-US" baseline="0" dirty="0" smtClean="0"/>
          </a:p>
          <a:p>
            <a:r>
              <a:rPr lang="en-US" baseline="0" dirty="0" smtClean="0"/>
              <a:t>Galaxy-scale next  </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6</a:t>
            </a:fld>
            <a:endParaRPr lang="en-US"/>
          </a:p>
        </p:txBody>
      </p:sp>
    </p:spTree>
    <p:extLst>
      <p:ext uri="{BB962C8B-B14F-4D97-AF65-F5344CB8AC3E}">
        <p14:creationId xmlns:p14="http://schemas.microsoft.com/office/powerpoint/2010/main" val="5270031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69</a:t>
            </a:fld>
            <a:endParaRPr lang="en-US"/>
          </a:p>
        </p:txBody>
      </p:sp>
    </p:spTree>
    <p:extLst>
      <p:ext uri="{BB962C8B-B14F-4D97-AF65-F5344CB8AC3E}">
        <p14:creationId xmlns:p14="http://schemas.microsoft.com/office/powerpoint/2010/main" val="30327752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72</a:t>
            </a:fld>
            <a:endParaRPr lang="en-US"/>
          </a:p>
        </p:txBody>
      </p:sp>
    </p:spTree>
    <p:extLst>
      <p:ext uri="{BB962C8B-B14F-4D97-AF65-F5344CB8AC3E}">
        <p14:creationId xmlns:p14="http://schemas.microsoft.com/office/powerpoint/2010/main" val="14344862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73</a:t>
            </a:fld>
            <a:endParaRPr lang="en-US"/>
          </a:p>
        </p:txBody>
      </p:sp>
    </p:spTree>
    <p:extLst>
      <p:ext uri="{BB962C8B-B14F-4D97-AF65-F5344CB8AC3E}">
        <p14:creationId xmlns:p14="http://schemas.microsoft.com/office/powerpoint/2010/main" val="3695157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74</a:t>
            </a:fld>
            <a:endParaRPr lang="en-US"/>
          </a:p>
        </p:txBody>
      </p:sp>
    </p:spTree>
    <p:extLst>
      <p:ext uri="{BB962C8B-B14F-4D97-AF65-F5344CB8AC3E}">
        <p14:creationId xmlns:p14="http://schemas.microsoft.com/office/powerpoint/2010/main" val="1954479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77</a:t>
            </a:fld>
            <a:endParaRPr lang="en-US"/>
          </a:p>
        </p:txBody>
      </p:sp>
    </p:spTree>
    <p:extLst>
      <p:ext uri="{BB962C8B-B14F-4D97-AF65-F5344CB8AC3E}">
        <p14:creationId xmlns:p14="http://schemas.microsoft.com/office/powerpoint/2010/main" val="2631171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Winds from these stars also help to characterize the structure of galaxies. Shown here is a prime example of a disk</a:t>
            </a:r>
            <a:r>
              <a:rPr lang="en-US" baseline="0" dirty="0" smtClean="0"/>
              <a:t> galaxy—Andromeda. We believe our galaxy looks a lot like this, and we flesh out that image by looking at the chemical enrichment in our galaxy’s stars.</a:t>
            </a:r>
          </a:p>
          <a:p>
            <a:endParaRPr lang="en-US" baseline="0" dirty="0" smtClean="0"/>
          </a:p>
          <a:p>
            <a:r>
              <a:rPr lang="en-US" baseline="0" dirty="0" err="1" smtClean="0"/>
              <a:t>Metallicity</a:t>
            </a:r>
            <a:r>
              <a:rPr lang="en-US" baseline="0" dirty="0" smtClean="0"/>
              <a:t> map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7</a:t>
            </a:fld>
            <a:endParaRPr lang="en-US"/>
          </a:p>
        </p:txBody>
      </p:sp>
    </p:spTree>
    <p:extLst>
      <p:ext uri="{BB962C8B-B14F-4D97-AF65-F5344CB8AC3E}">
        <p14:creationId xmlns:p14="http://schemas.microsoft.com/office/powerpoint/2010/main" val="3335739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Ivezic</a:t>
            </a:r>
            <a:r>
              <a:rPr lang="en-US" dirty="0" smtClean="0"/>
              <a:t> et</a:t>
            </a:r>
            <a:r>
              <a:rPr lang="en-US" baseline="0" dirty="0" smtClean="0"/>
              <a:t> al 2008, measurements of chemical abundance were used to not only characterize the structure of the galaxy, but identify parts of our galaxy that aren’t native to the Milky Way like the </a:t>
            </a:r>
            <a:r>
              <a:rPr lang="en-US" baseline="0" dirty="0" err="1" smtClean="0"/>
              <a:t>Monoceros</a:t>
            </a:r>
            <a:r>
              <a:rPr lang="en-US" baseline="0" dirty="0" smtClean="0"/>
              <a:t> stream. We expect a smooth gradient of chemical enrichment throughout the galaxy, and deviations from that points to something more.</a:t>
            </a:r>
          </a:p>
          <a:p>
            <a:endParaRPr lang="en-US" baseline="0" dirty="0" smtClean="0"/>
          </a:p>
          <a:p>
            <a:r>
              <a:rPr lang="en-US" baseline="0" dirty="0" smtClean="0"/>
              <a:t>Definitions next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8</a:t>
            </a:fld>
            <a:endParaRPr lang="en-US"/>
          </a:p>
        </p:txBody>
      </p:sp>
    </p:spTree>
    <p:extLst>
      <p:ext uri="{BB962C8B-B14F-4D97-AF65-F5344CB8AC3E}">
        <p14:creationId xmlns:p14="http://schemas.microsoft.com/office/powerpoint/2010/main" val="33357392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693459C-8900-804B-93B7-E939AD66F0A7}" type="datetime1">
              <a:rPr lang="en-US" smtClean="0"/>
              <a:t>3/5/15</a:t>
            </a:fld>
            <a:endParaRPr lang="en-US"/>
          </a:p>
        </p:txBody>
      </p:sp>
      <p:sp>
        <p:nvSpPr>
          <p:cNvPr id="5" name="Footer Placeholder 4"/>
          <p:cNvSpPr>
            <a:spLocks noGrp="1"/>
          </p:cNvSpPr>
          <p:nvPr>
            <p:ph type="ftr" sz="quarter" idx="11"/>
          </p:nvPr>
        </p:nvSpPr>
        <p:spPr/>
        <p:txBody>
          <a:bodyPr/>
          <a:lstStyle/>
          <a:p>
            <a:r>
              <a:rPr lang="en-US" smtClean="0"/>
              <a:t>Starters</a:t>
            </a:r>
            <a:endParaRPr lang="en-US"/>
          </a:p>
        </p:txBody>
      </p:sp>
      <p:sp>
        <p:nvSpPr>
          <p:cNvPr id="6" name="Slide Number Placeholder 5"/>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2098330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AE7F540-7A52-6548-B539-5AA42339D852}" type="datetime1">
              <a:rPr lang="en-US" smtClean="0"/>
              <a:t>3/5/15</a:t>
            </a:fld>
            <a:endParaRPr lang="en-US"/>
          </a:p>
        </p:txBody>
      </p:sp>
      <p:sp>
        <p:nvSpPr>
          <p:cNvPr id="5" name="Footer Placeholder 4"/>
          <p:cNvSpPr>
            <a:spLocks noGrp="1"/>
          </p:cNvSpPr>
          <p:nvPr>
            <p:ph type="ftr" sz="quarter" idx="11"/>
          </p:nvPr>
        </p:nvSpPr>
        <p:spPr/>
        <p:txBody>
          <a:bodyPr/>
          <a:lstStyle/>
          <a:p>
            <a:r>
              <a:rPr lang="en-US" smtClean="0"/>
              <a:t>Starters</a:t>
            </a:r>
            <a:endParaRPr lang="en-US"/>
          </a:p>
        </p:txBody>
      </p:sp>
      <p:sp>
        <p:nvSpPr>
          <p:cNvPr id="6" name="Slide Number Placeholder 5"/>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1709024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FB74E36-9367-894E-9026-CCFDE16B61EF}" type="datetime1">
              <a:rPr lang="en-US" smtClean="0"/>
              <a:t>3/5/15</a:t>
            </a:fld>
            <a:endParaRPr lang="en-US"/>
          </a:p>
        </p:txBody>
      </p:sp>
      <p:sp>
        <p:nvSpPr>
          <p:cNvPr id="5" name="Footer Placeholder 4"/>
          <p:cNvSpPr>
            <a:spLocks noGrp="1"/>
          </p:cNvSpPr>
          <p:nvPr>
            <p:ph type="ftr" sz="quarter" idx="11"/>
          </p:nvPr>
        </p:nvSpPr>
        <p:spPr/>
        <p:txBody>
          <a:bodyPr/>
          <a:lstStyle/>
          <a:p>
            <a:r>
              <a:rPr lang="en-US" smtClean="0"/>
              <a:t>Starters</a:t>
            </a:r>
            <a:endParaRPr lang="en-US"/>
          </a:p>
        </p:txBody>
      </p:sp>
      <p:sp>
        <p:nvSpPr>
          <p:cNvPr id="6" name="Slide Number Placeholder 5"/>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2783951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B2EB58-12D6-1942-9A2E-471FE4460BCA}" type="datetime1">
              <a:rPr lang="en-US" smtClean="0"/>
              <a:t>3/5/15</a:t>
            </a:fld>
            <a:endParaRPr lang="en-US"/>
          </a:p>
        </p:txBody>
      </p:sp>
      <p:sp>
        <p:nvSpPr>
          <p:cNvPr id="5" name="Footer Placeholder 4"/>
          <p:cNvSpPr>
            <a:spLocks noGrp="1"/>
          </p:cNvSpPr>
          <p:nvPr>
            <p:ph type="ftr" sz="quarter" idx="11"/>
          </p:nvPr>
        </p:nvSpPr>
        <p:spPr/>
        <p:txBody>
          <a:bodyPr/>
          <a:lstStyle/>
          <a:p>
            <a:r>
              <a:rPr lang="en-US" smtClean="0"/>
              <a:t>Starters</a:t>
            </a:r>
            <a:endParaRPr lang="en-US"/>
          </a:p>
        </p:txBody>
      </p:sp>
      <p:sp>
        <p:nvSpPr>
          <p:cNvPr id="6" name="Slide Number Placeholder 5"/>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456996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B0AB19-63AF-4349-A9EF-BB29186ED706}" type="datetime1">
              <a:rPr lang="en-US" smtClean="0"/>
              <a:t>3/5/15</a:t>
            </a:fld>
            <a:endParaRPr lang="en-US"/>
          </a:p>
        </p:txBody>
      </p:sp>
      <p:sp>
        <p:nvSpPr>
          <p:cNvPr id="5" name="Footer Placeholder 4"/>
          <p:cNvSpPr>
            <a:spLocks noGrp="1"/>
          </p:cNvSpPr>
          <p:nvPr>
            <p:ph type="ftr" sz="quarter" idx="11"/>
          </p:nvPr>
        </p:nvSpPr>
        <p:spPr/>
        <p:txBody>
          <a:bodyPr/>
          <a:lstStyle/>
          <a:p>
            <a:r>
              <a:rPr lang="en-US" smtClean="0"/>
              <a:t>Starters</a:t>
            </a:r>
            <a:endParaRPr lang="en-US"/>
          </a:p>
        </p:txBody>
      </p:sp>
      <p:sp>
        <p:nvSpPr>
          <p:cNvPr id="6" name="Slide Number Placeholder 5"/>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1927205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274A4C-5D32-9B4A-927B-85B1B7B7440C}" type="datetime1">
              <a:rPr lang="en-US" smtClean="0"/>
              <a:t>3/5/15</a:t>
            </a:fld>
            <a:endParaRPr lang="en-US"/>
          </a:p>
        </p:txBody>
      </p:sp>
      <p:sp>
        <p:nvSpPr>
          <p:cNvPr id="6" name="Footer Placeholder 5"/>
          <p:cNvSpPr>
            <a:spLocks noGrp="1"/>
          </p:cNvSpPr>
          <p:nvPr>
            <p:ph type="ftr" sz="quarter" idx="11"/>
          </p:nvPr>
        </p:nvSpPr>
        <p:spPr/>
        <p:txBody>
          <a:bodyPr/>
          <a:lstStyle/>
          <a:p>
            <a:r>
              <a:rPr lang="en-US" smtClean="0"/>
              <a:t>Starters</a:t>
            </a:r>
            <a:endParaRPr lang="en-US"/>
          </a:p>
        </p:txBody>
      </p:sp>
      <p:sp>
        <p:nvSpPr>
          <p:cNvPr id="7" name="Slide Number Placeholder 6"/>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1340631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FFC39A-205E-1341-BEFA-4724DA97EEC6}" type="datetime1">
              <a:rPr lang="en-US" smtClean="0"/>
              <a:t>3/5/15</a:t>
            </a:fld>
            <a:endParaRPr lang="en-US"/>
          </a:p>
        </p:txBody>
      </p:sp>
      <p:sp>
        <p:nvSpPr>
          <p:cNvPr id="8" name="Footer Placeholder 7"/>
          <p:cNvSpPr>
            <a:spLocks noGrp="1"/>
          </p:cNvSpPr>
          <p:nvPr>
            <p:ph type="ftr" sz="quarter" idx="11"/>
          </p:nvPr>
        </p:nvSpPr>
        <p:spPr/>
        <p:txBody>
          <a:bodyPr/>
          <a:lstStyle/>
          <a:p>
            <a:r>
              <a:rPr lang="en-US" smtClean="0"/>
              <a:t>Starters</a:t>
            </a:r>
            <a:endParaRPr lang="en-US"/>
          </a:p>
        </p:txBody>
      </p:sp>
      <p:sp>
        <p:nvSpPr>
          <p:cNvPr id="9" name="Slide Number Placeholder 8"/>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271308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5719E5B-BD5E-FD46-9307-03C907B44B87}" type="datetime1">
              <a:rPr lang="en-US" smtClean="0"/>
              <a:t>3/5/15</a:t>
            </a:fld>
            <a:endParaRPr lang="en-US"/>
          </a:p>
        </p:txBody>
      </p:sp>
      <p:sp>
        <p:nvSpPr>
          <p:cNvPr id="4" name="Footer Placeholder 3"/>
          <p:cNvSpPr>
            <a:spLocks noGrp="1"/>
          </p:cNvSpPr>
          <p:nvPr>
            <p:ph type="ftr" sz="quarter" idx="11"/>
          </p:nvPr>
        </p:nvSpPr>
        <p:spPr/>
        <p:txBody>
          <a:bodyPr/>
          <a:lstStyle/>
          <a:p>
            <a:r>
              <a:rPr lang="en-US" smtClean="0"/>
              <a:t>Starters</a:t>
            </a:r>
            <a:endParaRPr lang="en-US"/>
          </a:p>
        </p:txBody>
      </p:sp>
      <p:sp>
        <p:nvSpPr>
          <p:cNvPr id="5" name="Slide Number Placeholder 4"/>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3387123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1630CC-35BC-2047-99F0-E63802A8AB09}" type="datetime1">
              <a:rPr lang="en-US" smtClean="0"/>
              <a:t>3/5/15</a:t>
            </a:fld>
            <a:endParaRPr lang="en-US"/>
          </a:p>
        </p:txBody>
      </p:sp>
      <p:sp>
        <p:nvSpPr>
          <p:cNvPr id="3" name="Footer Placeholder 2"/>
          <p:cNvSpPr>
            <a:spLocks noGrp="1"/>
          </p:cNvSpPr>
          <p:nvPr>
            <p:ph type="ftr" sz="quarter" idx="11"/>
          </p:nvPr>
        </p:nvSpPr>
        <p:spPr/>
        <p:txBody>
          <a:bodyPr/>
          <a:lstStyle/>
          <a:p>
            <a:r>
              <a:rPr lang="en-US" smtClean="0"/>
              <a:t>Starters</a:t>
            </a:r>
            <a:endParaRPr lang="en-US"/>
          </a:p>
        </p:txBody>
      </p:sp>
      <p:sp>
        <p:nvSpPr>
          <p:cNvPr id="4" name="Slide Number Placeholder 3"/>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2896714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D1F37A-0B12-3C47-8064-ECB3F5FDA7E5}" type="datetime1">
              <a:rPr lang="en-US" smtClean="0"/>
              <a:t>3/5/15</a:t>
            </a:fld>
            <a:endParaRPr lang="en-US"/>
          </a:p>
        </p:txBody>
      </p:sp>
      <p:sp>
        <p:nvSpPr>
          <p:cNvPr id="6" name="Footer Placeholder 5"/>
          <p:cNvSpPr>
            <a:spLocks noGrp="1"/>
          </p:cNvSpPr>
          <p:nvPr>
            <p:ph type="ftr" sz="quarter" idx="11"/>
          </p:nvPr>
        </p:nvSpPr>
        <p:spPr/>
        <p:txBody>
          <a:bodyPr/>
          <a:lstStyle/>
          <a:p>
            <a:r>
              <a:rPr lang="en-US" smtClean="0"/>
              <a:t>Starters</a:t>
            </a:r>
            <a:endParaRPr lang="en-US"/>
          </a:p>
        </p:txBody>
      </p:sp>
      <p:sp>
        <p:nvSpPr>
          <p:cNvPr id="7" name="Slide Number Placeholder 6"/>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2810877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69C753-4157-FB48-8542-2B9B913D8056}" type="datetime1">
              <a:rPr lang="en-US" smtClean="0"/>
              <a:t>3/5/15</a:t>
            </a:fld>
            <a:endParaRPr lang="en-US"/>
          </a:p>
        </p:txBody>
      </p:sp>
      <p:sp>
        <p:nvSpPr>
          <p:cNvPr id="6" name="Footer Placeholder 5"/>
          <p:cNvSpPr>
            <a:spLocks noGrp="1"/>
          </p:cNvSpPr>
          <p:nvPr>
            <p:ph type="ftr" sz="quarter" idx="11"/>
          </p:nvPr>
        </p:nvSpPr>
        <p:spPr/>
        <p:txBody>
          <a:bodyPr/>
          <a:lstStyle/>
          <a:p>
            <a:r>
              <a:rPr lang="en-US" smtClean="0"/>
              <a:t>Starters</a:t>
            </a:r>
            <a:endParaRPr lang="en-US"/>
          </a:p>
        </p:txBody>
      </p:sp>
      <p:sp>
        <p:nvSpPr>
          <p:cNvPr id="7" name="Slide Number Placeholder 6"/>
          <p:cNvSpPr>
            <a:spLocks noGrp="1"/>
          </p:cNvSpPr>
          <p:nvPr>
            <p:ph type="sldNum" sz="quarter" idx="12"/>
          </p:nvPr>
        </p:nvSpPr>
        <p:spPr/>
        <p:txBody>
          <a:bodyPr/>
          <a:lstStyle/>
          <a:p>
            <a:fld id="{8249F60D-76B3-2941-AD2A-9757F7092E7B}" type="slidenum">
              <a:rPr lang="en-US" smtClean="0"/>
              <a:t>‹#›</a:t>
            </a:fld>
            <a:endParaRPr lang="en-US"/>
          </a:p>
        </p:txBody>
      </p:sp>
    </p:spTree>
    <p:extLst>
      <p:ext uri="{BB962C8B-B14F-4D97-AF65-F5344CB8AC3E}">
        <p14:creationId xmlns:p14="http://schemas.microsoft.com/office/powerpoint/2010/main" val="27100789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6F1862-0C59-3548-BAC3-D03EE2A3623F}" type="datetime1">
              <a:rPr lang="en-US" smtClean="0"/>
              <a:t>3/5/15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Starters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49F60D-76B3-2941-AD2A-9757F7092E7B}" type="slidenum">
              <a:rPr lang="en-US" smtClean="0"/>
              <a:t>‹#›</a:t>
            </a:fld>
            <a:endParaRPr lang="en-US"/>
          </a:p>
        </p:txBody>
      </p:sp>
    </p:spTree>
    <p:extLst>
      <p:ext uri="{BB962C8B-B14F-4D97-AF65-F5344CB8AC3E}">
        <p14:creationId xmlns:p14="http://schemas.microsoft.com/office/powerpoint/2010/main" val="13988994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1.bin"/><Relationship Id="rId5"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2.bin"/><Relationship Id="rId5" Type="http://schemas.openxmlformats.org/officeDocument/2006/relationships/image" Target="../media/image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oleObject" Target="../embeddings/oleObject7.bin"/><Relationship Id="rId13" Type="http://schemas.openxmlformats.org/officeDocument/2006/relationships/image" Target="../media/image14.emf"/><Relationship Id="rId14" Type="http://schemas.openxmlformats.org/officeDocument/2006/relationships/oleObject" Target="../embeddings/oleObject8.bin"/><Relationship Id="rId15" Type="http://schemas.openxmlformats.org/officeDocument/2006/relationships/image" Target="../media/image15.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oleObject" Target="../embeddings/oleObject3.bin"/><Relationship Id="rId5" Type="http://schemas.openxmlformats.org/officeDocument/2006/relationships/image" Target="../media/image10.emf"/><Relationship Id="rId6" Type="http://schemas.openxmlformats.org/officeDocument/2006/relationships/oleObject" Target="../embeddings/oleObject4.bin"/><Relationship Id="rId7" Type="http://schemas.openxmlformats.org/officeDocument/2006/relationships/image" Target="../media/image11.emf"/><Relationship Id="rId8" Type="http://schemas.openxmlformats.org/officeDocument/2006/relationships/oleObject" Target="../embeddings/oleObject5.bin"/><Relationship Id="rId9" Type="http://schemas.openxmlformats.org/officeDocument/2006/relationships/image" Target="../media/image12.emf"/><Relationship Id="rId10"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18.emf"/><Relationship Id="rId5"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emf"/></Relationships>
</file>

<file path=ppt/slides/_rels/slide34.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1" Type="http://schemas.openxmlformats.org/officeDocument/2006/relationships/image" Target="../media/image33.emf"/><Relationship Id="rId12" Type="http://schemas.openxmlformats.org/officeDocument/2006/relationships/oleObject" Target="../embeddings/oleObject13.bin"/><Relationship Id="rId13" Type="http://schemas.openxmlformats.org/officeDocument/2006/relationships/image" Target="../media/image34.emf"/><Relationship Id="rId14" Type="http://schemas.openxmlformats.org/officeDocument/2006/relationships/oleObject" Target="../embeddings/oleObject14.bin"/><Relationship Id="rId15" Type="http://schemas.openxmlformats.org/officeDocument/2006/relationships/image" Target="../media/image35.emf"/><Relationship Id="rId16" Type="http://schemas.openxmlformats.org/officeDocument/2006/relationships/oleObject" Target="../embeddings/oleObject15.bin"/><Relationship Id="rId17" Type="http://schemas.openxmlformats.org/officeDocument/2006/relationships/image" Target="../media/image36.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39.xml"/><Relationship Id="rId4" Type="http://schemas.openxmlformats.org/officeDocument/2006/relationships/oleObject" Target="../embeddings/oleObject9.bin"/><Relationship Id="rId5" Type="http://schemas.openxmlformats.org/officeDocument/2006/relationships/image" Target="../media/image30.emf"/><Relationship Id="rId6" Type="http://schemas.openxmlformats.org/officeDocument/2006/relationships/oleObject" Target="../embeddings/oleObject10.bin"/><Relationship Id="rId7" Type="http://schemas.openxmlformats.org/officeDocument/2006/relationships/image" Target="../media/image31.emf"/><Relationship Id="rId8" Type="http://schemas.openxmlformats.org/officeDocument/2006/relationships/oleObject" Target="../embeddings/oleObject11.bin"/><Relationship Id="rId9" Type="http://schemas.openxmlformats.org/officeDocument/2006/relationships/image" Target="../media/image32.emf"/><Relationship Id="rId10" Type="http://schemas.openxmlformats.org/officeDocument/2006/relationships/oleObject" Target="../embeddings/oleObject12.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3.e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16.bin"/><Relationship Id="rId5" Type="http://schemas.openxmlformats.org/officeDocument/2006/relationships/image" Target="../media/image44.emf"/><Relationship Id="rId6" Type="http://schemas.openxmlformats.org/officeDocument/2006/relationships/oleObject" Target="../embeddings/oleObject17.bin"/><Relationship Id="rId7" Type="http://schemas.openxmlformats.org/officeDocument/2006/relationships/image" Target="../media/image45.emf"/><Relationship Id="rId8" Type="http://schemas.openxmlformats.org/officeDocument/2006/relationships/oleObject" Target="../embeddings/oleObject18.bin"/><Relationship Id="rId9" Type="http://schemas.openxmlformats.org/officeDocument/2006/relationships/image" Target="../media/image46.emf"/><Relationship Id="rId10" Type="http://schemas.openxmlformats.org/officeDocument/2006/relationships/oleObject" Target="../embeddings/oleObject19.bin"/><Relationship Id="rId11" Type="http://schemas.openxmlformats.org/officeDocument/2006/relationships/image" Target="../media/image4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8.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1.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4.emf"/></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jpg"/><Relationship Id="rId5" Type="http://schemas.openxmlformats.org/officeDocument/2006/relationships/image" Target="../media/image57.png"/><Relationship Id="rId6" Type="http://schemas.openxmlformats.org/officeDocument/2006/relationships/image" Target="../media/image58.jp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jp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0.jp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2.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2.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72.jpg"/></Relationships>
</file>

<file path=ppt/slides/_rels/slide67.xml.rels><?xml version="1.0" encoding="UTF-8" standalone="yes"?>
<Relationships xmlns="http://schemas.openxmlformats.org/package/2006/relationships"><Relationship Id="rId11" Type="http://schemas.openxmlformats.org/officeDocument/2006/relationships/oleObject" Target="../embeddings/oleObject23.bin"/><Relationship Id="rId12" Type="http://schemas.openxmlformats.org/officeDocument/2006/relationships/image" Target="../media/image76.emf"/><Relationship Id="rId13" Type="http://schemas.openxmlformats.org/officeDocument/2006/relationships/oleObject" Target="../embeddings/oleObject24.bin"/><Relationship Id="rId14" Type="http://schemas.openxmlformats.org/officeDocument/2006/relationships/image" Target="../media/image13.emf"/><Relationship Id="rId15" Type="http://schemas.openxmlformats.org/officeDocument/2006/relationships/oleObject" Target="../embeddings/oleObject25.bin"/><Relationship Id="rId16" Type="http://schemas.openxmlformats.org/officeDocument/2006/relationships/image" Target="../media/image14.emf"/><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notesSlide" Target="../notesSlides/notesSlide67.xml"/><Relationship Id="rId4" Type="http://schemas.openxmlformats.org/officeDocument/2006/relationships/image" Target="../media/image72.jpg"/><Relationship Id="rId5" Type="http://schemas.openxmlformats.org/officeDocument/2006/relationships/oleObject" Target="../embeddings/oleObject20.bin"/><Relationship Id="rId6" Type="http://schemas.openxmlformats.org/officeDocument/2006/relationships/image" Target="../media/image74.emf"/><Relationship Id="rId7" Type="http://schemas.openxmlformats.org/officeDocument/2006/relationships/oleObject" Target="../embeddings/oleObject21.bin"/><Relationship Id="rId8" Type="http://schemas.openxmlformats.org/officeDocument/2006/relationships/image" Target="../media/image75.emf"/><Relationship Id="rId9" Type="http://schemas.openxmlformats.org/officeDocument/2006/relationships/oleObject" Target="../embeddings/oleObject22.bin"/><Relationship Id="rId10" Type="http://schemas.openxmlformats.org/officeDocument/2006/relationships/image" Target="../media/image12.emf"/></Relationships>
</file>

<file path=ppt/slides/_rels/slide68.xml.rels><?xml version="1.0" encoding="UTF-8" standalone="yes"?>
<Relationships xmlns="http://schemas.openxmlformats.org/package/2006/relationships"><Relationship Id="rId11" Type="http://schemas.openxmlformats.org/officeDocument/2006/relationships/oleObject" Target="../embeddings/oleObject29.bin"/><Relationship Id="rId12" Type="http://schemas.openxmlformats.org/officeDocument/2006/relationships/image" Target="../media/image80.emf"/><Relationship Id="rId13" Type="http://schemas.openxmlformats.org/officeDocument/2006/relationships/oleObject" Target="../embeddings/oleObject30.bin"/><Relationship Id="rId14" Type="http://schemas.openxmlformats.org/officeDocument/2006/relationships/image" Target="../media/image81.emf"/><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notesSlide" Target="../notesSlides/notesSlide68.xml"/><Relationship Id="rId4" Type="http://schemas.openxmlformats.org/officeDocument/2006/relationships/image" Target="../media/image72.jpg"/><Relationship Id="rId5" Type="http://schemas.openxmlformats.org/officeDocument/2006/relationships/oleObject" Target="../embeddings/oleObject26.bin"/><Relationship Id="rId6" Type="http://schemas.openxmlformats.org/officeDocument/2006/relationships/image" Target="../media/image77.emf"/><Relationship Id="rId7" Type="http://schemas.openxmlformats.org/officeDocument/2006/relationships/oleObject" Target="../embeddings/oleObject27.bin"/><Relationship Id="rId8" Type="http://schemas.openxmlformats.org/officeDocument/2006/relationships/image" Target="../media/image78.emf"/><Relationship Id="rId9" Type="http://schemas.openxmlformats.org/officeDocument/2006/relationships/oleObject" Target="../embeddings/oleObject28.bin"/><Relationship Id="rId10" Type="http://schemas.openxmlformats.org/officeDocument/2006/relationships/image" Target="../media/image79.emf"/></Relationships>
</file>

<file path=ppt/slides/_rels/slide69.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82.gif"/><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emf"/></Relationships>
</file>

<file path=ppt/slides/_rels/slide70.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83.gif"/><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g"/></Relationships>
</file>

<file path=ppt/slides/_rels/slide73.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2.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2.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jpg"/><Relationship Id="rId3" Type="http://schemas.openxmlformats.org/officeDocument/2006/relationships/image" Target="../media/image84.emf"/></Relationships>
</file>

<file path=ppt/slides/_rels/slide78.xml.rels><?xml version="1.0" encoding="UTF-8" standalone="yes"?>
<Relationships xmlns="http://schemas.openxmlformats.org/package/2006/relationships"><Relationship Id="rId3" Type="http://schemas.openxmlformats.org/officeDocument/2006/relationships/image" Target="../media/image72.jpg"/><Relationship Id="rId4" Type="http://schemas.openxmlformats.org/officeDocument/2006/relationships/image" Target="../media/image85.emf"/><Relationship Id="rId5" Type="http://schemas.openxmlformats.org/officeDocument/2006/relationships/image" Target="../media/image86.gi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tellar_wind_cov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41744"/>
            <a:ext cx="9142413" cy="5173614"/>
          </a:xfrm>
          <a:prstGeom prst="rect">
            <a:avLst/>
          </a:prstGeom>
        </p:spPr>
      </p:pic>
      <p:sp>
        <p:nvSpPr>
          <p:cNvPr id="2" name="Title 1"/>
          <p:cNvSpPr>
            <a:spLocks noGrp="1"/>
          </p:cNvSpPr>
          <p:nvPr>
            <p:ph type="ctrTitle"/>
          </p:nvPr>
        </p:nvSpPr>
        <p:spPr>
          <a:xfrm>
            <a:off x="685800" y="1624507"/>
            <a:ext cx="7772400" cy="1975944"/>
          </a:xfrm>
          <a:solidFill>
            <a:schemeClr val="bg1">
              <a:alpha val="50000"/>
            </a:schemeClr>
          </a:solidFill>
        </p:spPr>
        <p:txBody>
          <a:bodyPr>
            <a:normAutofit fontScale="90000"/>
          </a:bodyPr>
          <a:lstStyle/>
          <a:p>
            <a:r>
              <a:rPr lang="en-US" dirty="0" smtClean="0">
                <a:latin typeface="Avenir Black"/>
                <a:cs typeface="Avenir Black"/>
              </a:rPr>
              <a:t>Stellar Winds and Mass Loss in the Late Stages of Stellar Evolution</a:t>
            </a:r>
            <a:endParaRPr lang="en-US" dirty="0">
              <a:latin typeface="Avenir Black"/>
              <a:cs typeface="Avenir Black"/>
            </a:endParaRPr>
          </a:p>
        </p:txBody>
      </p:sp>
      <p:sp>
        <p:nvSpPr>
          <p:cNvPr id="3" name="Subtitle 2"/>
          <p:cNvSpPr>
            <a:spLocks noGrp="1"/>
          </p:cNvSpPr>
          <p:nvPr>
            <p:ph type="subTitle" idx="1"/>
          </p:nvPr>
        </p:nvSpPr>
        <p:spPr>
          <a:xfrm>
            <a:off x="1371600" y="3898813"/>
            <a:ext cx="6400800" cy="1314375"/>
          </a:xfrm>
          <a:solidFill>
            <a:schemeClr val="bg1">
              <a:alpha val="50000"/>
            </a:schemeClr>
          </a:solidFill>
        </p:spPr>
        <p:txBody>
          <a:bodyPr/>
          <a:lstStyle/>
          <a:p>
            <a:r>
              <a:rPr lang="en-US" dirty="0" smtClean="0">
                <a:solidFill>
                  <a:schemeClr val="tx1"/>
                </a:solidFill>
                <a:latin typeface="Avenir Black"/>
                <a:cs typeface="Avenir Black"/>
              </a:rPr>
              <a:t>Nicholas M. Hunt-Walker</a:t>
            </a:r>
          </a:p>
          <a:p>
            <a:r>
              <a:rPr lang="en-US" smtClean="0">
                <a:solidFill>
                  <a:schemeClr val="tx1"/>
                </a:solidFill>
                <a:latin typeface="Avenir Black"/>
                <a:cs typeface="Avenir Black"/>
              </a:rPr>
              <a:t>UCA SPS – Mar 2015</a:t>
            </a:r>
            <a:endParaRPr lang="en-US" dirty="0">
              <a:solidFill>
                <a:schemeClr val="tx1"/>
              </a:solidFill>
              <a:latin typeface="Avenir Black"/>
              <a:cs typeface="Avenir Black"/>
            </a:endParaRPr>
          </a:p>
        </p:txBody>
      </p:sp>
      <p:sp>
        <p:nvSpPr>
          <p:cNvPr id="4" name="Footer Placeholder 3"/>
          <p:cNvSpPr>
            <a:spLocks noGrp="1"/>
          </p:cNvSpPr>
          <p:nvPr>
            <p:ph type="ftr" sz="quarter" idx="11"/>
          </p:nvPr>
        </p:nvSpPr>
        <p:spPr/>
        <p:txBody>
          <a:bodyPr/>
          <a:lstStyle/>
          <a:p>
            <a:r>
              <a:rPr lang="en-US" smtClean="0"/>
              <a:t>Starters</a:t>
            </a:r>
            <a:endParaRPr lang="en-US"/>
          </a:p>
        </p:txBody>
      </p:sp>
      <p:sp>
        <p:nvSpPr>
          <p:cNvPr id="6" name="Slide Number Placeholder 5"/>
          <p:cNvSpPr>
            <a:spLocks noGrp="1"/>
          </p:cNvSpPr>
          <p:nvPr>
            <p:ph type="sldNum" sz="quarter" idx="12"/>
          </p:nvPr>
        </p:nvSpPr>
        <p:spPr/>
        <p:txBody>
          <a:bodyPr/>
          <a:lstStyle/>
          <a:p>
            <a:fld id="{8249F60D-76B3-2941-AD2A-9757F7092E7B}" type="slidenum">
              <a:rPr lang="en-US" smtClean="0"/>
              <a:t>0</a:t>
            </a:fld>
            <a:endParaRPr lang="en-US"/>
          </a:p>
        </p:txBody>
      </p:sp>
    </p:spTree>
    <p:extLst>
      <p:ext uri="{BB962C8B-B14F-4D97-AF65-F5344CB8AC3E}">
        <p14:creationId xmlns:p14="http://schemas.microsoft.com/office/powerpoint/2010/main" val="145148850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Basic Definitions</a:t>
            </a:r>
            <a:endParaRPr lang="en-US" dirty="0"/>
          </a:p>
        </p:txBody>
      </p:sp>
      <p:sp>
        <p:nvSpPr>
          <p:cNvPr id="3" name="Content Placeholder 2"/>
          <p:cNvSpPr>
            <a:spLocks noGrp="1"/>
          </p:cNvSpPr>
          <p:nvPr>
            <p:ph idx="1"/>
          </p:nvPr>
        </p:nvSpPr>
        <p:spPr>
          <a:xfrm>
            <a:off x="491835" y="910765"/>
            <a:ext cx="8196214" cy="5524367"/>
          </a:xfrm>
        </p:spPr>
        <p:txBody>
          <a:bodyPr>
            <a:noAutofit/>
          </a:bodyPr>
          <a:lstStyle/>
          <a:p>
            <a:pPr>
              <a:spcAft>
                <a:spcPts val="600"/>
              </a:spcAft>
            </a:pPr>
            <a:r>
              <a:rPr lang="en-US" sz="2600" b="1" dirty="0" smtClean="0"/>
              <a:t>Beta decay (e</a:t>
            </a:r>
            <a:r>
              <a:rPr lang="en-US" sz="2600" b="1" baseline="30000" dirty="0" smtClean="0"/>
              <a:t>+</a:t>
            </a:r>
            <a:r>
              <a:rPr lang="en-US" sz="2600" b="1" dirty="0" smtClean="0"/>
              <a:t>)</a:t>
            </a:r>
            <a:r>
              <a:rPr lang="en-US" sz="2600" dirty="0" smtClean="0"/>
              <a:t> – the conversion of a neutron into a proton by the emission of a positron (e</a:t>
            </a:r>
            <a:r>
              <a:rPr lang="en-US" sz="2600" baseline="30000" dirty="0" smtClean="0"/>
              <a:t>+</a:t>
            </a:r>
            <a:r>
              <a:rPr lang="en-US" sz="2600" dirty="0" smtClean="0"/>
              <a:t>)</a:t>
            </a:r>
          </a:p>
          <a:p>
            <a:pPr>
              <a:spcAft>
                <a:spcPts val="600"/>
              </a:spcAft>
            </a:pPr>
            <a:r>
              <a:rPr lang="en-US" sz="2600" b="1" dirty="0" smtClean="0"/>
              <a:t>Doppler shift</a:t>
            </a:r>
            <a:r>
              <a:rPr lang="en-US" sz="2600" dirty="0" smtClean="0"/>
              <a:t> –</a:t>
            </a:r>
            <a:r>
              <a:rPr lang="en-US" sz="2600" dirty="0"/>
              <a:t> </a:t>
            </a:r>
            <a:r>
              <a:rPr lang="en-US" sz="2600" dirty="0" smtClean="0"/>
              <a:t>the apparent shift in the wavelength of light with motion of the emitter or observer; </a:t>
            </a:r>
            <a:r>
              <a:rPr lang="en-US" sz="2600" dirty="0" smtClean="0">
                <a:solidFill>
                  <a:srgbClr val="FF0000"/>
                </a:solidFill>
              </a:rPr>
              <a:t>redshift </a:t>
            </a:r>
            <a:r>
              <a:rPr lang="en-US" sz="2600" dirty="0" smtClean="0"/>
              <a:t>if moving away, </a:t>
            </a:r>
            <a:r>
              <a:rPr lang="en-US" sz="2600" dirty="0" err="1" smtClean="0">
                <a:solidFill>
                  <a:srgbClr val="0000FF"/>
                </a:solidFill>
              </a:rPr>
              <a:t>blueshift</a:t>
            </a:r>
            <a:r>
              <a:rPr lang="en-US" sz="2600" dirty="0" smtClean="0">
                <a:solidFill>
                  <a:srgbClr val="0000FF"/>
                </a:solidFill>
              </a:rPr>
              <a:t> </a:t>
            </a:r>
            <a:r>
              <a:rPr lang="en-US" sz="2600" dirty="0" smtClean="0"/>
              <a:t>if moving toward</a:t>
            </a:r>
            <a:endParaRPr lang="en-US" sz="2600" dirty="0">
              <a:solidFill>
                <a:srgbClr val="0000FF"/>
              </a:solidFill>
            </a:endParaRPr>
          </a:p>
          <a:p>
            <a:pPr>
              <a:spcAft>
                <a:spcPts val="600"/>
              </a:spcAft>
            </a:pPr>
            <a:r>
              <a:rPr lang="en-US" sz="2600" b="1" dirty="0" smtClean="0">
                <a:solidFill>
                  <a:srgbClr val="000000"/>
                </a:solidFill>
              </a:rPr>
              <a:t>Metal</a:t>
            </a:r>
            <a:r>
              <a:rPr lang="en-US" sz="2600" dirty="0" smtClean="0">
                <a:solidFill>
                  <a:srgbClr val="000000"/>
                </a:solidFill>
              </a:rPr>
              <a:t> – any element more massive than helium (He)</a:t>
            </a:r>
          </a:p>
          <a:p>
            <a:pPr>
              <a:spcAft>
                <a:spcPts val="600"/>
              </a:spcAft>
            </a:pPr>
            <a:r>
              <a:rPr lang="en-US" sz="2600" b="1" dirty="0" err="1" smtClean="0">
                <a:solidFill>
                  <a:srgbClr val="000000"/>
                </a:solidFill>
              </a:rPr>
              <a:t>Metallicity</a:t>
            </a:r>
            <a:r>
              <a:rPr lang="en-US" sz="2600" dirty="0" smtClean="0">
                <a:solidFill>
                  <a:srgbClr val="000000"/>
                </a:solidFill>
              </a:rPr>
              <a:t> – the measured abundance of a metal in a star’s atmosphere</a:t>
            </a:r>
          </a:p>
          <a:p>
            <a:pPr>
              <a:spcAft>
                <a:spcPts val="600"/>
              </a:spcAft>
            </a:pPr>
            <a:r>
              <a:rPr lang="en-US" sz="2600" b="1" dirty="0" err="1" smtClean="0">
                <a:solidFill>
                  <a:srgbClr val="000000"/>
                </a:solidFill>
              </a:rPr>
              <a:t>Nucleosynthesis</a:t>
            </a:r>
            <a:r>
              <a:rPr lang="en-US" sz="2600" dirty="0">
                <a:solidFill>
                  <a:srgbClr val="000000"/>
                </a:solidFill>
              </a:rPr>
              <a:t> </a:t>
            </a:r>
            <a:r>
              <a:rPr lang="en-US" sz="2600" dirty="0" smtClean="0">
                <a:solidFill>
                  <a:srgbClr val="000000"/>
                </a:solidFill>
              </a:rPr>
              <a:t>– the creation of atomic nuclei</a:t>
            </a:r>
            <a:endParaRPr lang="en-US" sz="2600" b="1" dirty="0" smtClean="0">
              <a:solidFill>
                <a:srgbClr val="000000"/>
              </a:solidFill>
            </a:endParaRPr>
          </a:p>
          <a:p>
            <a:pPr>
              <a:spcAft>
                <a:spcPts val="600"/>
              </a:spcAft>
            </a:pPr>
            <a:r>
              <a:rPr lang="en-US" sz="2600" b="1" dirty="0" smtClean="0">
                <a:solidFill>
                  <a:srgbClr val="000000"/>
                </a:solidFill>
              </a:rPr>
              <a:t>Luminosity</a:t>
            </a:r>
            <a:r>
              <a:rPr lang="en-US" sz="2600" dirty="0" smtClean="0">
                <a:solidFill>
                  <a:srgbClr val="000000"/>
                </a:solidFill>
              </a:rPr>
              <a:t> – amount of energy emitted from star per second; </a:t>
            </a:r>
            <a:endParaRPr lang="en-US" sz="2600" b="1" dirty="0" smtClean="0">
              <a:solidFill>
                <a:srgbClr val="000000"/>
              </a:solidFill>
            </a:endParaRPr>
          </a:p>
        </p:txBody>
      </p:sp>
      <p:sp>
        <p:nvSpPr>
          <p:cNvPr id="4" name="Footer Placeholder 3"/>
          <p:cNvSpPr>
            <a:spLocks noGrp="1"/>
          </p:cNvSpPr>
          <p:nvPr>
            <p:ph type="ftr" sz="quarter" idx="11"/>
          </p:nvPr>
        </p:nvSpPr>
        <p:spPr/>
        <p:txBody>
          <a:bodyPr/>
          <a:lstStyle/>
          <a:p>
            <a:r>
              <a:rPr lang="en-US" dirty="0"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9</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181726351"/>
              </p:ext>
            </p:extLst>
          </p:nvPr>
        </p:nvGraphicFramePr>
        <p:xfrm>
          <a:off x="2204908" y="5710749"/>
          <a:ext cx="1812925" cy="696913"/>
        </p:xfrm>
        <a:graphic>
          <a:graphicData uri="http://schemas.openxmlformats.org/presentationml/2006/ole">
            <mc:AlternateContent xmlns:mc="http://schemas.openxmlformats.org/markup-compatibility/2006">
              <mc:Choice xmlns:v="urn:schemas-microsoft-com:vml" Requires="v">
                <p:oleObj spid="_x0000_s7334" name="Equation" r:id="rId4" imgW="660400" imgH="254000" progId="Equation.3">
                  <p:embed/>
                </p:oleObj>
              </mc:Choice>
              <mc:Fallback>
                <p:oleObj name="Equation" r:id="rId4" imgW="660400" imgH="254000" progId="Equation.3">
                  <p:embed/>
                  <p:pic>
                    <p:nvPicPr>
                      <p:cNvPr id="0" name=""/>
                      <p:cNvPicPr/>
                      <p:nvPr/>
                    </p:nvPicPr>
                    <p:blipFill>
                      <a:blip r:embed="rId5"/>
                      <a:stretch>
                        <a:fillRect/>
                      </a:stretch>
                    </p:blipFill>
                    <p:spPr>
                      <a:xfrm>
                        <a:off x="2204908" y="5710749"/>
                        <a:ext cx="1812925" cy="696913"/>
                      </a:xfrm>
                      <a:prstGeom prst="rect">
                        <a:avLst/>
                      </a:prstGeom>
                    </p:spPr>
                  </p:pic>
                </p:oleObj>
              </mc:Fallback>
            </mc:AlternateContent>
          </a:graphicData>
        </a:graphic>
      </p:graphicFrame>
    </p:spTree>
    <p:extLst>
      <p:ext uri="{BB962C8B-B14F-4D97-AF65-F5344CB8AC3E}">
        <p14:creationId xmlns:p14="http://schemas.microsoft.com/office/powerpoint/2010/main" val="1408168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4218"/>
            <a:ext cx="8229600" cy="1143000"/>
          </a:xfrm>
        </p:spPr>
        <p:txBody>
          <a:bodyPr>
            <a:normAutofit/>
          </a:bodyPr>
          <a:lstStyle/>
          <a:p>
            <a:r>
              <a:rPr lang="en-US" dirty="0"/>
              <a:t>Stellar Winds and Mass </a:t>
            </a:r>
            <a:r>
              <a:rPr lang="en-US" dirty="0" smtClean="0"/>
              <a:t>Loss</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10</a:t>
            </a:fld>
            <a:endParaRPr lang="en-US"/>
          </a:p>
        </p:txBody>
      </p:sp>
      <p:sp>
        <p:nvSpPr>
          <p:cNvPr id="7" name="Content Placeholder 6"/>
          <p:cNvSpPr>
            <a:spLocks noGrp="1"/>
          </p:cNvSpPr>
          <p:nvPr>
            <p:ph idx="1"/>
          </p:nvPr>
        </p:nvSpPr>
        <p:spPr/>
        <p:txBody>
          <a:bodyPr/>
          <a:lstStyle/>
          <a:p>
            <a:pPr marL="0" indent="0" algn="ctr">
              <a:buNone/>
            </a:pPr>
            <a:endParaRPr lang="en-US" b="1" dirty="0" smtClean="0">
              <a:solidFill>
                <a:srgbClr val="FF0000"/>
              </a:solidFill>
            </a:endParaRPr>
          </a:p>
          <a:p>
            <a:pPr marL="0" indent="0" algn="ctr">
              <a:buNone/>
            </a:pPr>
            <a:r>
              <a:rPr lang="en-US" b="1" dirty="0" smtClean="0">
                <a:solidFill>
                  <a:srgbClr val="FF0000"/>
                </a:solidFill>
              </a:rPr>
              <a:t>Dust-driven</a:t>
            </a:r>
            <a:r>
              <a:rPr lang="en-US" b="1" dirty="0" smtClean="0"/>
              <a:t> winds </a:t>
            </a:r>
            <a:br>
              <a:rPr lang="en-US" b="1" dirty="0" smtClean="0"/>
            </a:br>
            <a:r>
              <a:rPr lang="en-US" b="1" dirty="0" smtClean="0"/>
              <a:t>from </a:t>
            </a:r>
            <a:r>
              <a:rPr lang="en-US" b="1" dirty="0" smtClean="0">
                <a:solidFill>
                  <a:srgbClr val="3366FF"/>
                </a:solidFill>
              </a:rPr>
              <a:t>high (&gt; 10 M</a:t>
            </a:r>
            <a:r>
              <a:rPr lang="en-US" baseline="-25000" dirty="0">
                <a:solidFill>
                  <a:srgbClr val="3366FF"/>
                </a:solidFill>
              </a:rPr>
              <a:t>⊙</a:t>
            </a:r>
            <a:r>
              <a:rPr lang="en-US" b="1" dirty="0" smtClean="0">
                <a:solidFill>
                  <a:srgbClr val="3366FF"/>
                </a:solidFill>
              </a:rPr>
              <a:t>)</a:t>
            </a:r>
            <a:r>
              <a:rPr lang="en-US" b="1" dirty="0" smtClean="0"/>
              <a:t> and </a:t>
            </a:r>
            <a:r>
              <a:rPr lang="en-US" b="1" dirty="0" smtClean="0">
                <a:solidFill>
                  <a:srgbClr val="FF0000"/>
                </a:solidFill>
              </a:rPr>
              <a:t>low</a:t>
            </a:r>
            <a:r>
              <a:rPr lang="en-US" b="1" dirty="0" smtClean="0"/>
              <a:t>-mass (&lt; 10 M</a:t>
            </a:r>
            <a:r>
              <a:rPr lang="en-US" baseline="-25000" dirty="0"/>
              <a:t>⊙</a:t>
            </a:r>
            <a:r>
              <a:rPr lang="en-US" b="1" dirty="0" smtClean="0"/>
              <a:t>) </a:t>
            </a:r>
            <a:br>
              <a:rPr lang="en-US" b="1" dirty="0" smtClean="0"/>
            </a:br>
            <a:r>
              <a:rPr lang="en-US" b="1" dirty="0" smtClean="0">
                <a:solidFill>
                  <a:srgbClr val="FF0000"/>
                </a:solidFill>
              </a:rPr>
              <a:t>cool </a:t>
            </a:r>
            <a:r>
              <a:rPr lang="en-US" b="1" dirty="0" smtClean="0"/>
              <a:t>stars</a:t>
            </a:r>
          </a:p>
          <a:p>
            <a:pPr marL="0" indent="0" algn="ctr">
              <a:buNone/>
            </a:pPr>
            <a:endParaRPr lang="en-US" b="1" dirty="0"/>
          </a:p>
          <a:p>
            <a:pPr marL="0" indent="0" algn="ctr">
              <a:buNone/>
            </a:pPr>
            <a:r>
              <a:rPr lang="en-US" b="1" dirty="0" smtClean="0">
                <a:solidFill>
                  <a:srgbClr val="3366FF"/>
                </a:solidFill>
              </a:rPr>
              <a:t>Line-driven </a:t>
            </a:r>
            <a:r>
              <a:rPr lang="en-US" b="1" dirty="0" smtClean="0"/>
              <a:t>Winds </a:t>
            </a:r>
            <a:br>
              <a:rPr lang="en-US" b="1" dirty="0" smtClean="0"/>
            </a:br>
            <a:r>
              <a:rPr lang="en-US" b="1" dirty="0" smtClean="0"/>
              <a:t>from </a:t>
            </a:r>
            <a:r>
              <a:rPr lang="en-US" b="1" dirty="0" smtClean="0">
                <a:solidFill>
                  <a:srgbClr val="3366FF"/>
                </a:solidFill>
              </a:rPr>
              <a:t>high</a:t>
            </a:r>
            <a:r>
              <a:rPr lang="en-US" b="1" dirty="0" smtClean="0"/>
              <a:t>-mass, </a:t>
            </a:r>
            <a:r>
              <a:rPr lang="en-US" b="1" dirty="0" smtClean="0">
                <a:solidFill>
                  <a:srgbClr val="3366FF"/>
                </a:solidFill>
              </a:rPr>
              <a:t>hot</a:t>
            </a:r>
            <a:r>
              <a:rPr lang="en-US" b="1" dirty="0" smtClean="0"/>
              <a:t> stars</a:t>
            </a:r>
          </a:p>
        </p:txBody>
      </p:sp>
      <p:grpSp>
        <p:nvGrpSpPr>
          <p:cNvPr id="12" name="Group 11"/>
          <p:cNvGrpSpPr/>
          <p:nvPr/>
        </p:nvGrpSpPr>
        <p:grpSpPr>
          <a:xfrm>
            <a:off x="7658234" y="129388"/>
            <a:ext cx="1362018" cy="534339"/>
            <a:chOff x="7658234" y="129388"/>
            <a:chExt cx="1362018" cy="534339"/>
          </a:xfrm>
        </p:grpSpPr>
        <p:sp>
          <p:nvSpPr>
            <p:cNvPr id="13" name="Oval 12"/>
            <p:cNvSpPr/>
            <p:nvPr/>
          </p:nvSpPr>
          <p:spPr>
            <a:xfrm>
              <a:off x="7658234"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8054685" y="129388"/>
              <a:ext cx="534339" cy="534339"/>
            </a:xfrm>
            <a:prstGeom prst="ellipse">
              <a:avLst/>
            </a:prstGeom>
            <a:gradFill flip="none" rotWithShape="1">
              <a:gsLst>
                <a:gs pos="0">
                  <a:schemeClr val="bg1">
                    <a:lumMod val="95000"/>
                  </a:schemeClr>
                </a:gs>
                <a:gs pos="100000">
                  <a:srgbClr val="FFFF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7196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4218"/>
            <a:ext cx="8229600" cy="1143000"/>
          </a:xfrm>
        </p:spPr>
        <p:txBody>
          <a:bodyPr>
            <a:normAutofit/>
          </a:bodyPr>
          <a:lstStyle/>
          <a:p>
            <a:r>
              <a:rPr lang="en-US" dirty="0"/>
              <a:t>Stellar Winds and Mass </a:t>
            </a:r>
            <a:r>
              <a:rPr lang="en-US" dirty="0" smtClean="0"/>
              <a:t>Loss</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11</a:t>
            </a:fld>
            <a:endParaRPr lang="en-US"/>
          </a:p>
        </p:txBody>
      </p:sp>
      <p:grpSp>
        <p:nvGrpSpPr>
          <p:cNvPr id="12" name="Group 11"/>
          <p:cNvGrpSpPr/>
          <p:nvPr/>
        </p:nvGrpSpPr>
        <p:grpSpPr>
          <a:xfrm>
            <a:off x="7658234" y="129388"/>
            <a:ext cx="1362018" cy="534339"/>
            <a:chOff x="7658234" y="129388"/>
            <a:chExt cx="1362018" cy="534339"/>
          </a:xfrm>
        </p:grpSpPr>
        <p:sp>
          <p:nvSpPr>
            <p:cNvPr id="13" name="Oval 12"/>
            <p:cNvSpPr/>
            <p:nvPr/>
          </p:nvSpPr>
          <p:spPr>
            <a:xfrm>
              <a:off x="7658234"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8054685" y="129388"/>
              <a:ext cx="534339" cy="534339"/>
            </a:xfrm>
            <a:prstGeom prst="ellipse">
              <a:avLst/>
            </a:prstGeom>
            <a:gradFill flip="none" rotWithShape="1">
              <a:gsLst>
                <a:gs pos="0">
                  <a:schemeClr val="bg1">
                    <a:lumMod val="95000"/>
                  </a:schemeClr>
                </a:gs>
                <a:gs pos="100000">
                  <a:srgbClr val="FFFF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 name="Content Placeholder 9" descr="hrdiagram.gif"/>
          <p:cNvPicPr>
            <a:picLocks noGrp="1" noChangeAspect="1"/>
          </p:cNvPicPr>
          <p:nvPr>
            <p:ph idx="1"/>
          </p:nvPr>
        </p:nvPicPr>
        <p:blipFill>
          <a:blip r:embed="rId3">
            <a:extLst>
              <a:ext uri="{28A0092B-C50C-407E-A947-70E740481C1C}">
                <a14:useLocalDpi xmlns:a14="http://schemas.microsoft.com/office/drawing/2010/main" val="0"/>
              </a:ext>
            </a:extLst>
          </a:blip>
          <a:srcRect l="-308" r="-308"/>
          <a:stretch>
            <a:fillRect/>
          </a:stretch>
        </p:blipFill>
        <p:spPr>
          <a:xfrm>
            <a:off x="1493086" y="1668240"/>
            <a:ext cx="6199168" cy="4525963"/>
          </a:xfrm>
          <a:ln>
            <a:solidFill>
              <a:srgbClr val="000000"/>
            </a:solidFill>
          </a:ln>
        </p:spPr>
      </p:pic>
      <p:sp>
        <p:nvSpPr>
          <p:cNvPr id="11" name="TextBox 10"/>
          <p:cNvSpPr txBox="1"/>
          <p:nvPr/>
        </p:nvSpPr>
        <p:spPr>
          <a:xfrm>
            <a:off x="2245249" y="6205544"/>
            <a:ext cx="4701790" cy="261610"/>
          </a:xfrm>
          <a:prstGeom prst="rect">
            <a:avLst/>
          </a:prstGeom>
          <a:noFill/>
        </p:spPr>
        <p:txBody>
          <a:bodyPr wrap="none" rtlCol="0">
            <a:spAutoFit/>
          </a:bodyPr>
          <a:lstStyle/>
          <a:p>
            <a:r>
              <a:rPr lang="en-US" sz="1100" i="1" dirty="0" smtClean="0"/>
              <a:t>Credit: http://</a:t>
            </a:r>
            <a:r>
              <a:rPr lang="en-US" sz="1100" i="1" dirty="0" err="1" smtClean="0"/>
              <a:t>vnatsci.ltu.edu</a:t>
            </a:r>
            <a:r>
              <a:rPr lang="en-US" sz="1100" i="1" dirty="0" smtClean="0"/>
              <a:t>/</a:t>
            </a:r>
            <a:r>
              <a:rPr lang="en-US" sz="1100" i="1" dirty="0" err="1" smtClean="0"/>
              <a:t>s_schneider</a:t>
            </a:r>
            <a:r>
              <a:rPr lang="en-US" sz="1100" i="1" dirty="0" smtClean="0"/>
              <a:t>/</a:t>
            </a:r>
            <a:r>
              <a:rPr lang="en-US" sz="1100" i="1" dirty="0" err="1" smtClean="0"/>
              <a:t>astro</a:t>
            </a:r>
            <a:r>
              <a:rPr lang="en-US" sz="1100" i="1" dirty="0" smtClean="0"/>
              <a:t>/wbstla2k/</a:t>
            </a:r>
            <a:r>
              <a:rPr lang="en-US" sz="1100" i="1" dirty="0" err="1" smtClean="0"/>
              <a:t>mytalk</a:t>
            </a:r>
            <a:r>
              <a:rPr lang="en-US" sz="1100" i="1" dirty="0" smtClean="0"/>
              <a:t>/solar0.shtml </a:t>
            </a:r>
            <a:endParaRPr lang="en-US" sz="1100" i="1" dirty="0"/>
          </a:p>
        </p:txBody>
      </p:sp>
      <p:sp>
        <p:nvSpPr>
          <p:cNvPr id="16" name="Sun 15"/>
          <p:cNvSpPr/>
          <p:nvPr/>
        </p:nvSpPr>
        <p:spPr>
          <a:xfrm>
            <a:off x="4758252" y="4071140"/>
            <a:ext cx="239820" cy="242375"/>
          </a:xfrm>
          <a:prstGeom prst="sun">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 Same Side Corner Rectangle 18"/>
          <p:cNvSpPr/>
          <p:nvPr/>
        </p:nvSpPr>
        <p:spPr>
          <a:xfrm rot="16200000">
            <a:off x="2044481" y="2575801"/>
            <a:ext cx="1093263" cy="646358"/>
          </a:xfrm>
          <a:prstGeom prst="round2SameRect">
            <a:avLst>
              <a:gd name="adj1" fmla="val 24282"/>
              <a:gd name="adj2" fmla="val 0"/>
            </a:avLst>
          </a:prstGeom>
          <a:solidFill>
            <a:srgbClr val="3366FF">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 Same Side Corner Rectangle 19"/>
          <p:cNvSpPr/>
          <p:nvPr/>
        </p:nvSpPr>
        <p:spPr>
          <a:xfrm rot="5400000">
            <a:off x="5316974" y="1937943"/>
            <a:ext cx="1093263" cy="1925716"/>
          </a:xfrm>
          <a:prstGeom prst="round2SameRect">
            <a:avLst>
              <a:gd name="adj1" fmla="val 13391"/>
              <a:gd name="adj2" fmla="val 0"/>
            </a:avLst>
          </a:prstGeom>
          <a:solidFill>
            <a:srgbClr val="FF0000">
              <a:alpha val="30000"/>
            </a:srgb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ounded Rectangle 16"/>
          <p:cNvSpPr/>
          <p:nvPr/>
        </p:nvSpPr>
        <p:spPr>
          <a:xfrm>
            <a:off x="2256589" y="2347426"/>
            <a:ext cx="4569873" cy="1100002"/>
          </a:xfrm>
          <a:prstGeom prst="round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72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794" y="1405978"/>
            <a:ext cx="3017406" cy="4947919"/>
          </a:xfrm>
        </p:spPr>
        <p:txBody>
          <a:bodyPr>
            <a:normAutofit/>
          </a:bodyPr>
          <a:lstStyle/>
          <a:p>
            <a:r>
              <a:rPr lang="en-US" sz="2800" dirty="0" smtClean="0"/>
              <a:t>“Dust”: carbon- (C) and oxygen- (O) rich conglomerates of molecules</a:t>
            </a:r>
            <a:br>
              <a:rPr lang="en-US" sz="2800" dirty="0" smtClean="0"/>
            </a:br>
            <a:endParaRPr lang="en-US" sz="2800" dirty="0" smtClean="0"/>
          </a:p>
          <a:p>
            <a:r>
              <a:rPr lang="en-US" sz="2800" dirty="0" smtClean="0"/>
              <a:t>Dust grains have sizes &lt; 0.2µm</a:t>
            </a:r>
          </a:p>
        </p:txBody>
      </p:sp>
      <p:sp>
        <p:nvSpPr>
          <p:cNvPr id="5" name="Slide Number Placeholder 4"/>
          <p:cNvSpPr>
            <a:spLocks noGrp="1"/>
          </p:cNvSpPr>
          <p:nvPr>
            <p:ph type="sldNum" sz="quarter" idx="12"/>
          </p:nvPr>
        </p:nvSpPr>
        <p:spPr/>
        <p:txBody>
          <a:bodyPr/>
          <a:lstStyle/>
          <a:p>
            <a:fld id="{2AEA1A1E-F5B2-6F40-9B1C-BBBBCA62E90C}" type="slidenum">
              <a:rPr lang="en-US" smtClean="0"/>
              <a:t>12</a:t>
            </a:fld>
            <a:endParaRPr lang="en-US"/>
          </a:p>
        </p:txBody>
      </p:sp>
      <p:sp>
        <p:nvSpPr>
          <p:cNvPr id="8" name="Title 1"/>
          <p:cNvSpPr>
            <a:spLocks noGrp="1"/>
          </p:cNvSpPr>
          <p:nvPr>
            <p:ph type="title"/>
          </p:nvPr>
        </p:nvSpPr>
        <p:spPr>
          <a:xfrm>
            <a:off x="457200" y="274638"/>
            <a:ext cx="8229600" cy="1143000"/>
          </a:xfrm>
        </p:spPr>
        <p:txBody>
          <a:bodyPr/>
          <a:lstStyle/>
          <a:p>
            <a:r>
              <a:rPr lang="en-US" dirty="0" smtClean="0">
                <a:solidFill>
                  <a:srgbClr val="FF0000"/>
                </a:solidFill>
              </a:rPr>
              <a:t>Dust-driven</a:t>
            </a:r>
            <a:r>
              <a:rPr lang="en-US" dirty="0" smtClean="0"/>
              <a:t> Winds: Dust</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sp>
        <p:nvSpPr>
          <p:cNvPr id="11" name="Rectangle 10"/>
          <p:cNvSpPr/>
          <p:nvPr/>
        </p:nvSpPr>
        <p:spPr>
          <a:xfrm>
            <a:off x="3124200" y="1405978"/>
            <a:ext cx="5793480" cy="4950372"/>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415489" y="1716493"/>
            <a:ext cx="2192226" cy="468528"/>
            <a:chOff x="420467" y="2527443"/>
            <a:chExt cx="2192226" cy="468528"/>
          </a:xfrm>
        </p:grpSpPr>
        <p:sp>
          <p:nvSpPr>
            <p:cNvPr id="14" name="Oval 13"/>
            <p:cNvSpPr/>
            <p:nvPr/>
          </p:nvSpPr>
          <p:spPr>
            <a:xfrm>
              <a:off x="924726" y="2527443"/>
              <a:ext cx="468528" cy="468528"/>
            </a:xfrm>
            <a:prstGeom prst="ellipse">
              <a:avLst/>
            </a:prstGeom>
            <a:solidFill>
              <a:schemeClr val="tx1"/>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kern="1200" dirty="0" smtClean="0"/>
                <a:t>C</a:t>
              </a:r>
              <a:endParaRPr lang="en-US" kern="1200" dirty="0"/>
            </a:p>
          </p:txBody>
        </p:sp>
        <p:sp>
          <p:nvSpPr>
            <p:cNvPr id="15" name="Oval 14"/>
            <p:cNvSpPr/>
            <p:nvPr/>
          </p:nvSpPr>
          <p:spPr>
            <a:xfrm>
              <a:off x="1646551" y="2527443"/>
              <a:ext cx="468528" cy="468528"/>
            </a:xfrm>
            <a:prstGeom prst="ellipse">
              <a:avLst/>
            </a:prstGeom>
            <a:solidFill>
              <a:schemeClr val="tx1"/>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kern="1200" dirty="0" smtClean="0"/>
                <a:t>C</a:t>
              </a:r>
              <a:endParaRPr lang="en-US" kern="1200" dirty="0"/>
            </a:p>
          </p:txBody>
        </p:sp>
        <p:sp>
          <p:nvSpPr>
            <p:cNvPr id="16" name="Oval 15"/>
            <p:cNvSpPr/>
            <p:nvPr/>
          </p:nvSpPr>
          <p:spPr>
            <a:xfrm>
              <a:off x="2341456" y="2626088"/>
              <a:ext cx="271237" cy="271237"/>
            </a:xfrm>
            <a:prstGeom prst="ellipse">
              <a:avLst/>
            </a:prstGeom>
            <a:solidFill>
              <a:srgbClr val="FF0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solidFill>
                  <a:srgbClr val="FF0000"/>
                </a:solidFill>
              </a:endParaRPr>
            </a:p>
          </p:txBody>
        </p:sp>
        <p:sp>
          <p:nvSpPr>
            <p:cNvPr id="17" name="Oval 16"/>
            <p:cNvSpPr/>
            <p:nvPr/>
          </p:nvSpPr>
          <p:spPr>
            <a:xfrm>
              <a:off x="420467" y="2626088"/>
              <a:ext cx="271237" cy="271237"/>
            </a:xfrm>
            <a:prstGeom prst="ellipse">
              <a:avLst/>
            </a:prstGeom>
            <a:solidFill>
              <a:srgbClr val="FF0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1100" dirty="0" smtClean="0">
                  <a:solidFill>
                    <a:srgbClr val="FF0000"/>
                  </a:solidFill>
                </a:rPr>
                <a:t>H</a:t>
              </a:r>
              <a:endParaRPr lang="en-US" sz="1100" kern="1200" dirty="0">
                <a:solidFill>
                  <a:srgbClr val="FF0000"/>
                </a:solidFill>
              </a:endParaRPr>
            </a:p>
          </p:txBody>
        </p:sp>
        <p:cxnSp>
          <p:nvCxnSpPr>
            <p:cNvPr id="18" name="Straight Connector 17"/>
            <p:cNvCxnSpPr/>
            <p:nvPr/>
          </p:nvCxnSpPr>
          <p:spPr>
            <a:xfrm>
              <a:off x="691704" y="2761707"/>
              <a:ext cx="233022" cy="0"/>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393254" y="2761707"/>
              <a:ext cx="253297" cy="0"/>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15079" y="2761707"/>
              <a:ext cx="226377" cy="0"/>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3" name="TextBox 12"/>
          <p:cNvSpPr txBox="1"/>
          <p:nvPr/>
        </p:nvSpPr>
        <p:spPr>
          <a:xfrm>
            <a:off x="3618300" y="2333211"/>
            <a:ext cx="1731514" cy="369332"/>
          </a:xfrm>
          <a:prstGeom prst="rect">
            <a:avLst/>
          </a:prstGeom>
          <a:noFill/>
        </p:spPr>
        <p:txBody>
          <a:bodyPr wrap="none" rtlCol="0">
            <a:spAutoFit/>
          </a:bodyPr>
          <a:lstStyle/>
          <a:p>
            <a:r>
              <a:rPr lang="en-US" kern="1200" dirty="0" smtClean="0"/>
              <a:t>Acetylene (C</a:t>
            </a:r>
            <a:r>
              <a:rPr lang="en-US" kern="1200" baseline="-25000" dirty="0" smtClean="0"/>
              <a:t>2</a:t>
            </a:r>
            <a:r>
              <a:rPr lang="en-US" kern="1200" dirty="0" smtClean="0"/>
              <a:t>H</a:t>
            </a:r>
            <a:r>
              <a:rPr lang="en-US" kern="1200" baseline="-25000" dirty="0" smtClean="0"/>
              <a:t>2</a:t>
            </a:r>
            <a:r>
              <a:rPr lang="en-US" kern="1200" dirty="0" smtClean="0"/>
              <a:t>)</a:t>
            </a:r>
            <a:endParaRPr lang="en-US" kern="1200" dirty="0"/>
          </a:p>
        </p:txBody>
      </p:sp>
      <p:sp>
        <p:nvSpPr>
          <p:cNvPr id="21" name="TextBox 20"/>
          <p:cNvSpPr txBox="1"/>
          <p:nvPr/>
        </p:nvSpPr>
        <p:spPr>
          <a:xfrm>
            <a:off x="3520882" y="4635986"/>
            <a:ext cx="2137274" cy="923330"/>
          </a:xfrm>
          <a:prstGeom prst="rect">
            <a:avLst/>
          </a:prstGeom>
          <a:noFill/>
        </p:spPr>
        <p:txBody>
          <a:bodyPr wrap="none" rtlCol="0">
            <a:spAutoFit/>
          </a:bodyPr>
          <a:lstStyle/>
          <a:p>
            <a:pPr algn="ctr"/>
            <a:r>
              <a:rPr lang="en-US" kern="1200" dirty="0" err="1" smtClean="0"/>
              <a:t>Anthracene</a:t>
            </a:r>
            <a:r>
              <a:rPr lang="en-US" kern="1200" dirty="0" smtClean="0"/>
              <a:t> (C</a:t>
            </a:r>
            <a:r>
              <a:rPr lang="en-US" kern="1200" baseline="-25000" dirty="0" smtClean="0"/>
              <a:t>14</a:t>
            </a:r>
            <a:r>
              <a:rPr lang="en-US" kern="1200" dirty="0" smtClean="0"/>
              <a:t>H</a:t>
            </a:r>
            <a:r>
              <a:rPr lang="en-US" kern="1200" baseline="-25000" dirty="0" smtClean="0"/>
              <a:t>10</a:t>
            </a:r>
            <a:r>
              <a:rPr lang="en-US" kern="1200" dirty="0" smtClean="0"/>
              <a:t>);</a:t>
            </a:r>
          </a:p>
          <a:p>
            <a:pPr algn="ctr"/>
            <a:r>
              <a:rPr lang="en-US" kern="1200" dirty="0" smtClean="0"/>
              <a:t>a polycyclic aromatic </a:t>
            </a:r>
          </a:p>
          <a:p>
            <a:pPr algn="ctr"/>
            <a:r>
              <a:rPr lang="en-US" dirty="0"/>
              <a:t>h</a:t>
            </a:r>
            <a:r>
              <a:rPr lang="en-US" kern="1200" dirty="0" smtClean="0"/>
              <a:t>ydrocarbon (PAH)</a:t>
            </a:r>
            <a:endParaRPr lang="en-US" kern="1200" dirty="0"/>
          </a:p>
        </p:txBody>
      </p:sp>
      <p:grpSp>
        <p:nvGrpSpPr>
          <p:cNvPr id="22" name="Group 21"/>
          <p:cNvGrpSpPr/>
          <p:nvPr/>
        </p:nvGrpSpPr>
        <p:grpSpPr>
          <a:xfrm>
            <a:off x="3522352" y="3847200"/>
            <a:ext cx="1997408" cy="850700"/>
            <a:chOff x="708445" y="3763987"/>
            <a:chExt cx="1997408" cy="850700"/>
          </a:xfrm>
        </p:grpSpPr>
        <p:sp>
          <p:nvSpPr>
            <p:cNvPr id="23" name="Freeform 22"/>
            <p:cNvSpPr/>
            <p:nvPr/>
          </p:nvSpPr>
          <p:spPr>
            <a:xfrm>
              <a:off x="708445" y="3763987"/>
              <a:ext cx="1997408" cy="850700"/>
            </a:xfrm>
            <a:custGeom>
              <a:avLst/>
              <a:gdLst>
                <a:gd name="connsiteX0" fmla="*/ 0 w 1997408"/>
                <a:gd name="connsiteY0" fmla="*/ 258909 h 850700"/>
                <a:gd name="connsiteX1" fmla="*/ 308242 w 1997408"/>
                <a:gd name="connsiteY1" fmla="*/ 0 h 850700"/>
                <a:gd name="connsiteX2" fmla="*/ 653473 w 1997408"/>
                <a:gd name="connsiteY2" fmla="*/ 234251 h 850700"/>
                <a:gd name="connsiteX3" fmla="*/ 961715 w 1997408"/>
                <a:gd name="connsiteY3" fmla="*/ 12329 h 850700"/>
                <a:gd name="connsiteX4" fmla="*/ 1294616 w 1997408"/>
                <a:gd name="connsiteY4" fmla="*/ 234251 h 850700"/>
                <a:gd name="connsiteX5" fmla="*/ 1627518 w 1997408"/>
                <a:gd name="connsiteY5" fmla="*/ 0 h 850700"/>
                <a:gd name="connsiteX6" fmla="*/ 1997408 w 1997408"/>
                <a:gd name="connsiteY6" fmla="*/ 234251 h 850700"/>
                <a:gd name="connsiteX7" fmla="*/ 1997408 w 1997408"/>
                <a:gd name="connsiteY7" fmla="*/ 678094 h 850700"/>
                <a:gd name="connsiteX8" fmla="*/ 1652177 w 1997408"/>
                <a:gd name="connsiteY8" fmla="*/ 850700 h 850700"/>
                <a:gd name="connsiteX9" fmla="*/ 1282287 w 1997408"/>
                <a:gd name="connsiteY9" fmla="*/ 628778 h 850700"/>
                <a:gd name="connsiteX10" fmla="*/ 961715 w 1997408"/>
                <a:gd name="connsiteY10" fmla="*/ 801384 h 850700"/>
                <a:gd name="connsiteX11" fmla="*/ 641143 w 1997408"/>
                <a:gd name="connsiteY11" fmla="*/ 604120 h 850700"/>
                <a:gd name="connsiteX12" fmla="*/ 295912 w 1997408"/>
                <a:gd name="connsiteY12" fmla="*/ 826042 h 850700"/>
                <a:gd name="connsiteX13" fmla="*/ 0 w 1997408"/>
                <a:gd name="connsiteY13" fmla="*/ 567133 h 850700"/>
                <a:gd name="connsiteX14" fmla="*/ 0 w 1997408"/>
                <a:gd name="connsiteY14" fmla="*/ 258909 h 8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7408" h="850700">
                  <a:moveTo>
                    <a:pt x="0" y="258909"/>
                  </a:moveTo>
                  <a:lnTo>
                    <a:pt x="308242" y="0"/>
                  </a:lnTo>
                  <a:lnTo>
                    <a:pt x="653473" y="234251"/>
                  </a:lnTo>
                  <a:lnTo>
                    <a:pt x="961715" y="12329"/>
                  </a:lnTo>
                  <a:lnTo>
                    <a:pt x="1294616" y="234251"/>
                  </a:lnTo>
                  <a:lnTo>
                    <a:pt x="1627518" y="0"/>
                  </a:lnTo>
                  <a:lnTo>
                    <a:pt x="1997408" y="234251"/>
                  </a:lnTo>
                  <a:lnTo>
                    <a:pt x="1997408" y="678094"/>
                  </a:lnTo>
                  <a:lnTo>
                    <a:pt x="1652177" y="850700"/>
                  </a:lnTo>
                  <a:lnTo>
                    <a:pt x="1282287" y="628778"/>
                  </a:lnTo>
                  <a:lnTo>
                    <a:pt x="961715" y="801384"/>
                  </a:lnTo>
                  <a:lnTo>
                    <a:pt x="641143" y="604120"/>
                  </a:lnTo>
                  <a:lnTo>
                    <a:pt x="295912" y="826042"/>
                  </a:lnTo>
                  <a:lnTo>
                    <a:pt x="0" y="567133"/>
                  </a:lnTo>
                  <a:lnTo>
                    <a:pt x="0" y="258909"/>
                  </a:ln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endParaRPr lang="en-US" kern="1200"/>
            </a:p>
          </p:txBody>
        </p:sp>
        <p:cxnSp>
          <p:nvCxnSpPr>
            <p:cNvPr id="24" name="Straight Connector 23"/>
            <p:cNvCxnSpPr/>
            <p:nvPr/>
          </p:nvCxnSpPr>
          <p:spPr>
            <a:xfrm flipH="1">
              <a:off x="1349588" y="3998238"/>
              <a:ext cx="12330" cy="36986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1990732" y="3998238"/>
              <a:ext cx="12329" cy="394527"/>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674588" y="3862619"/>
              <a:ext cx="211864" cy="13561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369493" y="3862619"/>
              <a:ext cx="211864" cy="13561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058695" y="3879400"/>
              <a:ext cx="211864" cy="13561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1031835" y="4309588"/>
              <a:ext cx="238724" cy="171192"/>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1679345" y="4342887"/>
              <a:ext cx="246666" cy="13318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388782" y="4392765"/>
              <a:ext cx="246666" cy="13318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757416" y="4062238"/>
              <a:ext cx="0" cy="249663"/>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5944205" y="1527489"/>
            <a:ext cx="2476024" cy="1953264"/>
            <a:chOff x="5353664" y="1997296"/>
            <a:chExt cx="2476024" cy="1953264"/>
          </a:xfrm>
        </p:grpSpPr>
        <p:sp>
          <p:nvSpPr>
            <p:cNvPr id="34" name="Oval 33"/>
            <p:cNvSpPr/>
            <p:nvPr/>
          </p:nvSpPr>
          <p:spPr>
            <a:xfrm>
              <a:off x="5944583" y="3020629"/>
              <a:ext cx="518073" cy="518073"/>
            </a:xfrm>
            <a:prstGeom prst="ellipse">
              <a:avLst/>
            </a:prstGeom>
            <a:solidFill>
              <a:schemeClr val="bg1">
                <a:lumMod val="65000"/>
              </a:schemeClr>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kern="1200" dirty="0" smtClean="0">
                  <a:solidFill>
                    <a:schemeClr val="tx1"/>
                  </a:solidFill>
                </a:rPr>
                <a:t>Al</a:t>
              </a:r>
              <a:endParaRPr lang="en-US" kern="1200" dirty="0">
                <a:solidFill>
                  <a:schemeClr val="tx1"/>
                </a:solidFill>
              </a:endParaRPr>
            </a:p>
          </p:txBody>
        </p:sp>
        <p:sp>
          <p:nvSpPr>
            <p:cNvPr id="35" name="Oval 34"/>
            <p:cNvSpPr/>
            <p:nvPr/>
          </p:nvSpPr>
          <p:spPr>
            <a:xfrm>
              <a:off x="6695367" y="1997296"/>
              <a:ext cx="518073" cy="518073"/>
            </a:xfrm>
            <a:prstGeom prst="ellipse">
              <a:avLst/>
            </a:prstGeom>
            <a:solidFill>
              <a:schemeClr val="bg1">
                <a:lumMod val="65000"/>
              </a:schemeClr>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kern="1200" dirty="0" smtClean="0">
                  <a:solidFill>
                    <a:schemeClr val="tx1"/>
                  </a:solidFill>
                </a:rPr>
                <a:t>Al</a:t>
              </a:r>
              <a:endParaRPr lang="en-US" kern="1200" dirty="0">
                <a:solidFill>
                  <a:schemeClr val="tx1"/>
                </a:solidFill>
              </a:endParaRPr>
            </a:p>
          </p:txBody>
        </p:sp>
        <p:sp>
          <p:nvSpPr>
            <p:cNvPr id="36" name="Oval 35"/>
            <p:cNvSpPr/>
            <p:nvPr/>
          </p:nvSpPr>
          <p:spPr>
            <a:xfrm>
              <a:off x="6026112" y="2388574"/>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kern="1200" dirty="0" smtClean="0"/>
                <a:t>O</a:t>
              </a:r>
              <a:endParaRPr lang="en-US" kern="1200" dirty="0"/>
            </a:p>
          </p:txBody>
        </p:sp>
        <p:sp>
          <p:nvSpPr>
            <p:cNvPr id="37" name="Oval 36"/>
            <p:cNvSpPr/>
            <p:nvPr/>
          </p:nvSpPr>
          <p:spPr>
            <a:xfrm>
              <a:off x="5353664" y="3577414"/>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kern="1200" dirty="0" smtClean="0"/>
                <a:t>O</a:t>
              </a:r>
              <a:endParaRPr lang="en-US" kern="1200" dirty="0"/>
            </a:p>
          </p:txBody>
        </p:sp>
        <p:sp>
          <p:nvSpPr>
            <p:cNvPr id="38" name="Oval 37"/>
            <p:cNvSpPr/>
            <p:nvPr/>
          </p:nvSpPr>
          <p:spPr>
            <a:xfrm>
              <a:off x="7456542" y="2388587"/>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kern="1200" dirty="0" smtClean="0"/>
                <a:t>O</a:t>
              </a:r>
              <a:endParaRPr lang="en-US" kern="1200" dirty="0"/>
            </a:p>
          </p:txBody>
        </p:sp>
        <p:cxnSp>
          <p:nvCxnSpPr>
            <p:cNvPr id="39" name="Straight Connector 38"/>
            <p:cNvCxnSpPr/>
            <p:nvPr/>
          </p:nvCxnSpPr>
          <p:spPr>
            <a:xfrm>
              <a:off x="7181688" y="2388587"/>
              <a:ext cx="274854" cy="126782"/>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7209912" y="2332252"/>
              <a:ext cx="274854" cy="126782"/>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6388469" y="2366628"/>
              <a:ext cx="324538" cy="132678"/>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H="1" flipV="1">
              <a:off x="6212685" y="2761720"/>
              <a:ext cx="3646" cy="258909"/>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5726810" y="3462832"/>
              <a:ext cx="293643" cy="234279"/>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5685182" y="3403922"/>
              <a:ext cx="293643" cy="234279"/>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45" name="TextBox 44"/>
          <p:cNvSpPr txBox="1"/>
          <p:nvPr/>
        </p:nvSpPr>
        <p:spPr>
          <a:xfrm>
            <a:off x="6479242" y="3296087"/>
            <a:ext cx="2438438" cy="369332"/>
          </a:xfrm>
          <a:prstGeom prst="rect">
            <a:avLst/>
          </a:prstGeom>
          <a:noFill/>
        </p:spPr>
        <p:txBody>
          <a:bodyPr wrap="none" rtlCol="0">
            <a:spAutoFit/>
          </a:bodyPr>
          <a:lstStyle/>
          <a:p>
            <a:r>
              <a:rPr lang="en-US" dirty="0" smtClean="0"/>
              <a:t>Aluminum Oxide (Al</a:t>
            </a:r>
            <a:r>
              <a:rPr lang="en-US" baseline="-25000" dirty="0" smtClean="0"/>
              <a:t>2</a:t>
            </a:r>
            <a:r>
              <a:rPr lang="en-US" dirty="0" smtClean="0"/>
              <a:t>O</a:t>
            </a:r>
            <a:r>
              <a:rPr lang="en-US" baseline="-25000" dirty="0"/>
              <a:t>3</a:t>
            </a:r>
            <a:r>
              <a:rPr lang="en-US" dirty="0" smtClean="0"/>
              <a:t>)</a:t>
            </a:r>
            <a:endParaRPr lang="en-US" dirty="0"/>
          </a:p>
        </p:txBody>
      </p:sp>
      <p:sp>
        <p:nvSpPr>
          <p:cNvPr id="46" name="TextBox 45"/>
          <p:cNvSpPr txBox="1"/>
          <p:nvPr/>
        </p:nvSpPr>
        <p:spPr>
          <a:xfrm>
            <a:off x="6948373" y="5103996"/>
            <a:ext cx="1239868" cy="369332"/>
          </a:xfrm>
          <a:prstGeom prst="rect">
            <a:avLst/>
          </a:prstGeom>
          <a:noFill/>
        </p:spPr>
        <p:txBody>
          <a:bodyPr wrap="none" rtlCol="0">
            <a:spAutoFit/>
          </a:bodyPr>
          <a:lstStyle/>
          <a:p>
            <a:r>
              <a:rPr lang="en-US" dirty="0" smtClean="0"/>
              <a:t>Silica (SiO</a:t>
            </a:r>
            <a:r>
              <a:rPr lang="en-US" baseline="-25000" dirty="0" smtClean="0"/>
              <a:t>2</a:t>
            </a:r>
            <a:r>
              <a:rPr lang="en-US" dirty="0" smtClean="0"/>
              <a:t>)</a:t>
            </a:r>
            <a:endParaRPr lang="en-US" dirty="0"/>
          </a:p>
        </p:txBody>
      </p:sp>
      <p:grpSp>
        <p:nvGrpSpPr>
          <p:cNvPr id="47" name="Group 46"/>
          <p:cNvGrpSpPr/>
          <p:nvPr/>
        </p:nvGrpSpPr>
        <p:grpSpPr>
          <a:xfrm>
            <a:off x="6575227" y="4230568"/>
            <a:ext cx="1887542" cy="759938"/>
            <a:chOff x="5635326" y="4400197"/>
            <a:chExt cx="1887542" cy="759938"/>
          </a:xfrm>
        </p:grpSpPr>
        <p:sp>
          <p:nvSpPr>
            <p:cNvPr id="48" name="Oval 47"/>
            <p:cNvSpPr/>
            <p:nvPr/>
          </p:nvSpPr>
          <p:spPr>
            <a:xfrm>
              <a:off x="6314185" y="4642062"/>
              <a:ext cx="518073" cy="518073"/>
            </a:xfrm>
            <a:prstGeom prst="ellipse">
              <a:avLst/>
            </a:prstGeom>
            <a:solidFill>
              <a:srgbClr val="FF66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Si</a:t>
              </a:r>
              <a:endParaRPr lang="en-US" dirty="0">
                <a:solidFill>
                  <a:schemeClr val="tx1"/>
                </a:solidFill>
              </a:endParaRPr>
            </a:p>
          </p:txBody>
        </p:sp>
        <p:sp>
          <p:nvSpPr>
            <p:cNvPr id="49" name="Oval 48"/>
            <p:cNvSpPr/>
            <p:nvPr/>
          </p:nvSpPr>
          <p:spPr>
            <a:xfrm>
              <a:off x="5635326" y="4447616"/>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a:t>
              </a:r>
              <a:endParaRPr lang="en-US" dirty="0"/>
            </a:p>
          </p:txBody>
        </p:sp>
        <p:sp>
          <p:nvSpPr>
            <p:cNvPr id="50" name="Oval 49"/>
            <p:cNvSpPr/>
            <p:nvPr/>
          </p:nvSpPr>
          <p:spPr>
            <a:xfrm>
              <a:off x="7149722" y="4400197"/>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a:t>
              </a:r>
              <a:endParaRPr lang="en-US" dirty="0"/>
            </a:p>
          </p:txBody>
        </p:sp>
        <p:cxnSp>
          <p:nvCxnSpPr>
            <p:cNvPr id="51" name="Straight Connector 50"/>
            <p:cNvCxnSpPr>
              <a:stCxn id="49" idx="5"/>
              <a:endCxn id="48" idx="2"/>
            </p:cNvCxnSpPr>
            <p:nvPr/>
          </p:nvCxnSpPr>
          <p:spPr>
            <a:xfrm>
              <a:off x="5953826" y="4766116"/>
              <a:ext cx="360359" cy="13498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008472" y="4634735"/>
              <a:ext cx="354009" cy="12711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48" idx="6"/>
              <a:endCxn id="50" idx="3"/>
            </p:cNvCxnSpPr>
            <p:nvPr/>
          </p:nvCxnSpPr>
          <p:spPr>
            <a:xfrm flipV="1">
              <a:off x="6832258" y="4718697"/>
              <a:ext cx="372110" cy="18240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6811126" y="4610537"/>
              <a:ext cx="334364" cy="16915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4793188" y="6069939"/>
            <a:ext cx="4020076" cy="276999"/>
          </a:xfrm>
          <a:prstGeom prst="rect">
            <a:avLst/>
          </a:prstGeom>
          <a:noFill/>
        </p:spPr>
        <p:txBody>
          <a:bodyPr wrap="none" rtlCol="0">
            <a:spAutoFit/>
          </a:bodyPr>
          <a:lstStyle/>
          <a:p>
            <a:r>
              <a:rPr lang="en-US" sz="1200" dirty="0" err="1" smtClean="0"/>
              <a:t>Lamers</a:t>
            </a:r>
            <a:r>
              <a:rPr lang="en-US" sz="1200" dirty="0" smtClean="0"/>
              <a:t> &amp; </a:t>
            </a:r>
            <a:r>
              <a:rPr lang="en-US" sz="1200" dirty="0" err="1" smtClean="0"/>
              <a:t>Cassinelli</a:t>
            </a:r>
            <a:r>
              <a:rPr lang="en-US" sz="1200" dirty="0" smtClean="0"/>
              <a:t> 1999; Waters 2011; </a:t>
            </a:r>
            <a:r>
              <a:rPr lang="en-US" sz="1200" dirty="0" err="1" smtClean="0"/>
              <a:t>Karovicova</a:t>
            </a:r>
            <a:r>
              <a:rPr lang="en-US" sz="1200" dirty="0" smtClean="0"/>
              <a:t> et al 2013 </a:t>
            </a:r>
            <a:endParaRPr lang="en-US" sz="1200" dirty="0"/>
          </a:p>
        </p:txBody>
      </p:sp>
    </p:spTree>
    <p:extLst>
      <p:ext uri="{BB962C8B-B14F-4D97-AF65-F5344CB8AC3E}">
        <p14:creationId xmlns:p14="http://schemas.microsoft.com/office/powerpoint/2010/main" val="432688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776" y="1408431"/>
            <a:ext cx="8243053" cy="4947919"/>
          </a:xfrm>
        </p:spPr>
        <p:txBody>
          <a:bodyPr>
            <a:normAutofit/>
          </a:bodyPr>
          <a:lstStyle/>
          <a:p>
            <a:pPr>
              <a:lnSpc>
                <a:spcPct val="110000"/>
              </a:lnSpc>
            </a:pPr>
            <a:r>
              <a:rPr lang="en-US" dirty="0" smtClean="0"/>
              <a:t>Transfer of momentum from radiation to dust particles through absorption</a:t>
            </a:r>
          </a:p>
          <a:p>
            <a:pPr>
              <a:lnSpc>
                <a:spcPct val="110000"/>
              </a:lnSpc>
            </a:pPr>
            <a:r>
              <a:rPr lang="en-US" dirty="0" smtClean="0"/>
              <a:t>Photon momentum:</a:t>
            </a:r>
            <a:br>
              <a:rPr lang="en-US" dirty="0" smtClean="0"/>
            </a:br>
            <a:endParaRPr lang="en-US" dirty="0" smtClean="0"/>
          </a:p>
          <a:p>
            <a:pPr>
              <a:lnSpc>
                <a:spcPct val="110000"/>
              </a:lnSpc>
            </a:pPr>
            <a:r>
              <a:rPr lang="en-US" dirty="0" smtClean="0"/>
              <a:t>Momentum transfers from dust to gas particles through collisions</a:t>
            </a:r>
          </a:p>
          <a:p>
            <a:pPr>
              <a:lnSpc>
                <a:spcPct val="110000"/>
              </a:lnSpc>
            </a:pPr>
            <a:r>
              <a:rPr lang="en-US" dirty="0" smtClean="0"/>
              <a:t>Gas/dust accelerates to some terminal velocity, v</a:t>
            </a:r>
            <a:r>
              <a:rPr lang="en-US" baseline="-25000" dirty="0" smtClean="0"/>
              <a:t>∞</a:t>
            </a:r>
            <a:endParaRPr lang="en-US" dirty="0" smtClean="0"/>
          </a:p>
          <a:p>
            <a:pPr marL="0" indent="0">
              <a:lnSpc>
                <a:spcPct val="110000"/>
              </a:lnSpc>
              <a:buNone/>
            </a:pPr>
            <a:endParaRPr lang="en-US" baseline="-25000" dirty="0" smtClean="0"/>
          </a:p>
        </p:txBody>
      </p:sp>
      <p:sp>
        <p:nvSpPr>
          <p:cNvPr id="5" name="Slide Number Placeholder 4"/>
          <p:cNvSpPr>
            <a:spLocks noGrp="1"/>
          </p:cNvSpPr>
          <p:nvPr>
            <p:ph type="sldNum" sz="quarter" idx="12"/>
          </p:nvPr>
        </p:nvSpPr>
        <p:spPr/>
        <p:txBody>
          <a:bodyPr/>
          <a:lstStyle/>
          <a:p>
            <a:fld id="{2AEA1A1E-F5B2-6F40-9B1C-BBBBCA62E90C}" type="slidenum">
              <a:rPr lang="en-US" smtClean="0"/>
              <a:t>13</a:t>
            </a:fld>
            <a:endParaRPr lang="en-US"/>
          </a:p>
        </p:txBody>
      </p:sp>
      <p:sp>
        <p:nvSpPr>
          <p:cNvPr id="8" name="Title 1"/>
          <p:cNvSpPr>
            <a:spLocks noGrp="1"/>
          </p:cNvSpPr>
          <p:nvPr>
            <p:ph type="title"/>
          </p:nvPr>
        </p:nvSpPr>
        <p:spPr>
          <a:xfrm>
            <a:off x="457200" y="274638"/>
            <a:ext cx="8229600" cy="1143000"/>
          </a:xfrm>
        </p:spPr>
        <p:txBody>
          <a:bodyPr/>
          <a:lstStyle/>
          <a:p>
            <a:r>
              <a:rPr lang="en-US" dirty="0" smtClean="0">
                <a:solidFill>
                  <a:srgbClr val="FF0000"/>
                </a:solidFill>
              </a:rPr>
              <a:t>Dust-driven</a:t>
            </a:r>
            <a:r>
              <a:rPr lang="en-US" dirty="0" smtClean="0"/>
              <a:t> Winds</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1243366787"/>
              </p:ext>
            </p:extLst>
          </p:nvPr>
        </p:nvGraphicFramePr>
        <p:xfrm>
          <a:off x="3858709" y="3192241"/>
          <a:ext cx="1641475" cy="601663"/>
        </p:xfrm>
        <a:graphic>
          <a:graphicData uri="http://schemas.openxmlformats.org/presentationml/2006/ole">
            <mc:AlternateContent xmlns:mc="http://schemas.openxmlformats.org/markup-compatibility/2006">
              <mc:Choice xmlns:v="urn:schemas-microsoft-com:vml" Requires="v">
                <p:oleObj spid="_x0000_s5588" name="Equation" r:id="rId4" imgW="622300" imgH="228600" progId="Equation.3">
                  <p:embed/>
                </p:oleObj>
              </mc:Choice>
              <mc:Fallback>
                <p:oleObj name="Equation" r:id="rId4" imgW="622300" imgH="228600" progId="Equation.3">
                  <p:embed/>
                  <p:pic>
                    <p:nvPicPr>
                      <p:cNvPr id="0" name=""/>
                      <p:cNvPicPr/>
                      <p:nvPr/>
                    </p:nvPicPr>
                    <p:blipFill>
                      <a:blip r:embed="rId5"/>
                      <a:stretch>
                        <a:fillRect/>
                      </a:stretch>
                    </p:blipFill>
                    <p:spPr>
                      <a:xfrm>
                        <a:off x="3858709" y="3192241"/>
                        <a:ext cx="1641475" cy="601663"/>
                      </a:xfrm>
                      <a:prstGeom prst="rect">
                        <a:avLst/>
                      </a:prstGeom>
                    </p:spPr>
                  </p:pic>
                </p:oleObj>
              </mc:Fallback>
            </mc:AlternateContent>
          </a:graphicData>
        </a:graphic>
      </p:graphicFrame>
    </p:spTree>
    <p:extLst>
      <p:ext uri="{BB962C8B-B14F-4D97-AF65-F5344CB8AC3E}">
        <p14:creationId xmlns:p14="http://schemas.microsoft.com/office/powerpoint/2010/main" val="10938634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Dust-driven</a:t>
            </a:r>
            <a:r>
              <a:rPr lang="en-US" dirty="0" smtClean="0"/>
              <a:t> Winds</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14</a:t>
            </a:fld>
            <a:endParaRPr lang="en-US"/>
          </a:p>
        </p:txBody>
      </p:sp>
      <p:sp>
        <p:nvSpPr>
          <p:cNvPr id="11" name="Oval 10"/>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4113" y="1270000"/>
            <a:ext cx="8816139" cy="5086350"/>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&gt; </a:t>
            </a:r>
          </a:p>
        </p:txBody>
      </p:sp>
      <p:sp>
        <p:nvSpPr>
          <p:cNvPr id="15" name="TextBox 14"/>
          <p:cNvSpPr txBox="1"/>
          <p:nvPr/>
        </p:nvSpPr>
        <p:spPr>
          <a:xfrm>
            <a:off x="828556" y="1417638"/>
            <a:ext cx="2539991" cy="369332"/>
          </a:xfrm>
          <a:prstGeom prst="rect">
            <a:avLst/>
          </a:prstGeom>
          <a:noFill/>
        </p:spPr>
        <p:txBody>
          <a:bodyPr wrap="none" rtlCol="0">
            <a:spAutoFit/>
          </a:bodyPr>
          <a:lstStyle/>
          <a:p>
            <a:r>
              <a:rPr lang="en-US" dirty="0" smtClean="0"/>
              <a:t>Radiation Pressure force:</a:t>
            </a:r>
            <a:endParaRPr lang="en-US" dirty="0"/>
          </a:p>
        </p:txBody>
      </p:sp>
      <p:sp>
        <p:nvSpPr>
          <p:cNvPr id="16" name="TextBox 15"/>
          <p:cNvSpPr txBox="1"/>
          <p:nvPr/>
        </p:nvSpPr>
        <p:spPr>
          <a:xfrm>
            <a:off x="5906779" y="1445086"/>
            <a:ext cx="1739403" cy="369332"/>
          </a:xfrm>
          <a:prstGeom prst="rect">
            <a:avLst/>
          </a:prstGeom>
          <a:noFill/>
        </p:spPr>
        <p:txBody>
          <a:bodyPr wrap="none" rtlCol="0">
            <a:spAutoFit/>
          </a:bodyPr>
          <a:lstStyle/>
          <a:p>
            <a:r>
              <a:rPr lang="en-US" dirty="0" smtClean="0"/>
              <a:t>Force of Gravity:</a:t>
            </a:r>
            <a:endParaRPr lang="en-US" dirty="0"/>
          </a:p>
        </p:txBody>
      </p:sp>
      <p:sp>
        <p:nvSpPr>
          <p:cNvPr id="25" name="TextBox 24"/>
          <p:cNvSpPr txBox="1"/>
          <p:nvPr/>
        </p:nvSpPr>
        <p:spPr>
          <a:xfrm>
            <a:off x="3109105" y="4584856"/>
            <a:ext cx="2638863" cy="461665"/>
          </a:xfrm>
          <a:prstGeom prst="rect">
            <a:avLst/>
          </a:prstGeom>
          <a:noFill/>
        </p:spPr>
        <p:txBody>
          <a:bodyPr wrap="none" rtlCol="0">
            <a:spAutoFit/>
          </a:bodyPr>
          <a:lstStyle/>
          <a:p>
            <a:r>
              <a:rPr lang="en-US" sz="2400" dirty="0" smtClean="0"/>
              <a:t>Typical M</a:t>
            </a:r>
            <a:r>
              <a:rPr lang="en-US" sz="2400" baseline="-25000" dirty="0" smtClean="0"/>
              <a:t>*</a:t>
            </a:r>
            <a:r>
              <a:rPr lang="en-US" sz="2400" dirty="0" smtClean="0"/>
              <a:t>: 1-30 M</a:t>
            </a:r>
            <a:r>
              <a:rPr lang="en-US" sz="2400" baseline="-25000" dirty="0"/>
              <a:t>⊙</a:t>
            </a:r>
            <a:endParaRPr lang="en-US" sz="2400" dirty="0"/>
          </a:p>
        </p:txBody>
      </p:sp>
      <p:sp>
        <p:nvSpPr>
          <p:cNvPr id="26" name="TextBox 25"/>
          <p:cNvSpPr txBox="1"/>
          <p:nvPr/>
        </p:nvSpPr>
        <p:spPr>
          <a:xfrm>
            <a:off x="3235493" y="5140335"/>
            <a:ext cx="2428870" cy="461665"/>
          </a:xfrm>
          <a:prstGeom prst="rect">
            <a:avLst/>
          </a:prstGeom>
          <a:noFill/>
        </p:spPr>
        <p:txBody>
          <a:bodyPr wrap="none" rtlCol="0">
            <a:spAutoFit/>
          </a:bodyPr>
          <a:lstStyle/>
          <a:p>
            <a:r>
              <a:rPr lang="en-US" sz="2400" dirty="0" smtClean="0"/>
              <a:t>Typical L</a:t>
            </a:r>
            <a:r>
              <a:rPr lang="en-US" sz="2400" baseline="-25000" dirty="0" smtClean="0"/>
              <a:t>*</a:t>
            </a:r>
            <a:r>
              <a:rPr lang="en-US" sz="2400" dirty="0" smtClean="0"/>
              <a:t>: &gt; 10</a:t>
            </a:r>
            <a:r>
              <a:rPr lang="en-US" sz="2400" baseline="30000" dirty="0" smtClean="0"/>
              <a:t>3</a:t>
            </a:r>
            <a:r>
              <a:rPr lang="en-US" sz="2400" baseline="-25000" dirty="0" smtClean="0"/>
              <a:t> </a:t>
            </a:r>
            <a:r>
              <a:rPr lang="en-US" sz="2400" dirty="0" smtClean="0"/>
              <a:t>L</a:t>
            </a:r>
            <a:r>
              <a:rPr lang="en-US" sz="2400" baseline="-25000" dirty="0"/>
              <a:t>⊙</a:t>
            </a:r>
            <a:r>
              <a:rPr lang="en-US" sz="2400" dirty="0" smtClean="0"/>
              <a:t> </a:t>
            </a:r>
            <a:endParaRPr lang="en-US" sz="2400" dirty="0"/>
          </a:p>
        </p:txBody>
      </p:sp>
      <p:sp>
        <p:nvSpPr>
          <p:cNvPr id="29" name="TextBox 28"/>
          <p:cNvSpPr txBox="1"/>
          <p:nvPr/>
        </p:nvSpPr>
        <p:spPr>
          <a:xfrm>
            <a:off x="3303595" y="5692051"/>
            <a:ext cx="2237812" cy="461665"/>
          </a:xfrm>
          <a:prstGeom prst="rect">
            <a:avLst/>
          </a:prstGeom>
          <a:noFill/>
        </p:spPr>
        <p:txBody>
          <a:bodyPr wrap="none" rtlCol="0">
            <a:spAutoFit/>
          </a:bodyPr>
          <a:lstStyle/>
          <a:p>
            <a:r>
              <a:rPr lang="en-US" sz="2400" dirty="0" smtClean="0"/>
              <a:t>10</a:t>
            </a:r>
            <a:r>
              <a:rPr lang="en-US" sz="2400" baseline="30000" dirty="0" smtClean="0"/>
              <a:t>3</a:t>
            </a:r>
            <a:r>
              <a:rPr lang="en-US" sz="2400" dirty="0" smtClean="0"/>
              <a:t> &gt; 450 or 900</a:t>
            </a:r>
            <a:endParaRPr lang="en-US" sz="2400" dirty="0"/>
          </a:p>
        </p:txBody>
      </p:sp>
      <p:sp>
        <p:nvSpPr>
          <p:cNvPr id="30" name="TextBox 29"/>
          <p:cNvSpPr txBox="1"/>
          <p:nvPr/>
        </p:nvSpPr>
        <p:spPr>
          <a:xfrm>
            <a:off x="5629950" y="5773044"/>
            <a:ext cx="389850" cy="369332"/>
          </a:xfrm>
          <a:prstGeom prst="rect">
            <a:avLst/>
          </a:prstGeom>
          <a:noFill/>
        </p:spPr>
        <p:txBody>
          <a:bodyPr wrap="none" rtlCol="0">
            <a:spAutoFit/>
          </a:bodyPr>
          <a:lstStyle/>
          <a:p>
            <a:r>
              <a:rPr lang="en-US" dirty="0" smtClean="0">
                <a:latin typeface="Zapf Dingbats"/>
                <a:ea typeface="Zapf Dingbats"/>
                <a:cs typeface="Zapf Dingbats"/>
                <a:sym typeface="Zapf Dingbats"/>
              </a:rPr>
              <a:t>✔</a:t>
            </a:r>
            <a:endParaRPr lang="en-US" dirty="0"/>
          </a:p>
        </p:txBody>
      </p:sp>
      <p:graphicFrame>
        <p:nvGraphicFramePr>
          <p:cNvPr id="31" name="Object 30"/>
          <p:cNvGraphicFramePr>
            <a:graphicFrameLocks noChangeAspect="1"/>
          </p:cNvGraphicFramePr>
          <p:nvPr>
            <p:extLst>
              <p:ext uri="{D42A27DB-BD31-4B8C-83A1-F6EECF244321}">
                <p14:modId xmlns:p14="http://schemas.microsoft.com/office/powerpoint/2010/main" val="332604010"/>
              </p:ext>
            </p:extLst>
          </p:nvPr>
        </p:nvGraphicFramePr>
        <p:xfrm>
          <a:off x="828556" y="1814418"/>
          <a:ext cx="2438613" cy="690657"/>
        </p:xfrm>
        <a:graphic>
          <a:graphicData uri="http://schemas.openxmlformats.org/presentationml/2006/ole">
            <mc:AlternateContent xmlns:mc="http://schemas.openxmlformats.org/markup-compatibility/2006">
              <mc:Choice xmlns:v="urn:schemas-microsoft-com:vml" Requires="v">
                <p:oleObj spid="_x0000_s14998" name="Equation" r:id="rId4" imgW="850900" imgH="241300" progId="Equation.3">
                  <p:embed/>
                </p:oleObj>
              </mc:Choice>
              <mc:Fallback>
                <p:oleObj name="Equation" r:id="rId4" imgW="850900" imgH="241300" progId="Equation.3">
                  <p:embed/>
                  <p:pic>
                    <p:nvPicPr>
                      <p:cNvPr id="0" name=""/>
                      <p:cNvPicPr/>
                      <p:nvPr/>
                    </p:nvPicPr>
                    <p:blipFill>
                      <a:blip r:embed="rId5"/>
                      <a:stretch>
                        <a:fillRect/>
                      </a:stretch>
                    </p:blipFill>
                    <p:spPr>
                      <a:xfrm>
                        <a:off x="828556" y="1814418"/>
                        <a:ext cx="2438613" cy="690657"/>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328208891"/>
              </p:ext>
            </p:extLst>
          </p:nvPr>
        </p:nvGraphicFramePr>
        <p:xfrm>
          <a:off x="5747499" y="1814418"/>
          <a:ext cx="2182815" cy="690657"/>
        </p:xfrm>
        <a:graphic>
          <a:graphicData uri="http://schemas.openxmlformats.org/presentationml/2006/ole">
            <mc:AlternateContent xmlns:mc="http://schemas.openxmlformats.org/markup-compatibility/2006">
              <mc:Choice xmlns:v="urn:schemas-microsoft-com:vml" Requires="v">
                <p:oleObj spid="_x0000_s14999" name="Equation" r:id="rId6" imgW="762000" imgH="241300" progId="Equation.3">
                  <p:embed/>
                </p:oleObj>
              </mc:Choice>
              <mc:Fallback>
                <p:oleObj name="Equation" r:id="rId6" imgW="762000" imgH="241300" progId="Equation.3">
                  <p:embed/>
                  <p:pic>
                    <p:nvPicPr>
                      <p:cNvPr id="0" name=""/>
                      <p:cNvPicPr/>
                      <p:nvPr/>
                    </p:nvPicPr>
                    <p:blipFill>
                      <a:blip r:embed="rId7"/>
                      <a:stretch>
                        <a:fillRect/>
                      </a:stretch>
                    </p:blipFill>
                    <p:spPr>
                      <a:xfrm>
                        <a:off x="5747499" y="1814418"/>
                        <a:ext cx="2182815" cy="690657"/>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737235984"/>
              </p:ext>
            </p:extLst>
          </p:nvPr>
        </p:nvGraphicFramePr>
        <p:xfrm>
          <a:off x="3714170" y="2478348"/>
          <a:ext cx="1581749" cy="691024"/>
        </p:xfrm>
        <a:graphic>
          <a:graphicData uri="http://schemas.openxmlformats.org/presentationml/2006/ole">
            <mc:AlternateContent xmlns:mc="http://schemas.openxmlformats.org/markup-compatibility/2006">
              <mc:Choice xmlns:v="urn:schemas-microsoft-com:vml" Requires="v">
                <p:oleObj spid="_x0000_s15000" name="Equation" r:id="rId8" imgW="495300" imgH="215900" progId="Equation.3">
                  <p:embed/>
                </p:oleObj>
              </mc:Choice>
              <mc:Fallback>
                <p:oleObj name="Equation" r:id="rId8" imgW="495300" imgH="215900" progId="Equation.3">
                  <p:embed/>
                  <p:pic>
                    <p:nvPicPr>
                      <p:cNvPr id="0" name=""/>
                      <p:cNvPicPr/>
                      <p:nvPr/>
                    </p:nvPicPr>
                    <p:blipFill>
                      <a:blip r:embed="rId9"/>
                      <a:stretch>
                        <a:fillRect/>
                      </a:stretch>
                    </p:blipFill>
                    <p:spPr>
                      <a:xfrm>
                        <a:off x="3714170" y="2478348"/>
                        <a:ext cx="1581749" cy="691024"/>
                      </a:xfrm>
                      <a:prstGeom prst="rect">
                        <a:avLst/>
                      </a:prstGeom>
                    </p:spPr>
                  </p:pic>
                </p:oleObj>
              </mc:Fallback>
            </mc:AlternateContent>
          </a:graphicData>
        </a:graphic>
      </p:graphicFrame>
      <p:grpSp>
        <p:nvGrpSpPr>
          <p:cNvPr id="10" name="Group 9"/>
          <p:cNvGrpSpPr/>
          <p:nvPr/>
        </p:nvGrpSpPr>
        <p:grpSpPr>
          <a:xfrm>
            <a:off x="381073" y="3539499"/>
            <a:ext cx="2284684" cy="1266849"/>
            <a:chOff x="381073" y="3539499"/>
            <a:chExt cx="2284684" cy="1266849"/>
          </a:xfrm>
        </p:grpSpPr>
        <p:sp>
          <p:nvSpPr>
            <p:cNvPr id="19" name="TextBox 18"/>
            <p:cNvSpPr txBox="1"/>
            <p:nvPr/>
          </p:nvSpPr>
          <p:spPr>
            <a:xfrm>
              <a:off x="502560" y="3539499"/>
              <a:ext cx="2163197" cy="369332"/>
            </a:xfrm>
            <a:prstGeom prst="rect">
              <a:avLst/>
            </a:prstGeom>
            <a:noFill/>
          </p:spPr>
          <p:txBody>
            <a:bodyPr wrap="none" rtlCol="0">
              <a:spAutoFit/>
            </a:bodyPr>
            <a:lstStyle/>
            <a:p>
              <a:pPr algn="ctr"/>
              <a:r>
                <a:rPr lang="en-US" dirty="0" smtClean="0"/>
                <a:t>For oxygen-rich dust:</a:t>
              </a:r>
              <a:endParaRPr lang="en-US" dirty="0"/>
            </a:p>
          </p:txBody>
        </p:sp>
        <p:graphicFrame>
          <p:nvGraphicFramePr>
            <p:cNvPr id="35" name="Object 34"/>
            <p:cNvGraphicFramePr>
              <a:graphicFrameLocks noChangeAspect="1"/>
            </p:cNvGraphicFramePr>
            <p:nvPr>
              <p:extLst>
                <p:ext uri="{D42A27DB-BD31-4B8C-83A1-F6EECF244321}">
                  <p14:modId xmlns:p14="http://schemas.microsoft.com/office/powerpoint/2010/main" val="1098358995"/>
                </p:ext>
              </p:extLst>
            </p:nvPr>
          </p:nvGraphicFramePr>
          <p:xfrm>
            <a:off x="381073" y="3858480"/>
            <a:ext cx="2254447" cy="947868"/>
          </p:xfrm>
          <a:graphic>
            <a:graphicData uri="http://schemas.openxmlformats.org/presentationml/2006/ole">
              <mc:AlternateContent xmlns:mc="http://schemas.openxmlformats.org/markup-compatibility/2006">
                <mc:Choice xmlns:v="urn:schemas-microsoft-com:vml" Requires="v">
                  <p:oleObj spid="_x0000_s15001" name="Equation" r:id="rId10" imgW="1028700" imgH="431800" progId="Equation.3">
                    <p:embed/>
                  </p:oleObj>
                </mc:Choice>
                <mc:Fallback>
                  <p:oleObj name="Equation" r:id="rId10" imgW="1028700" imgH="431800" progId="Equation.3">
                    <p:embed/>
                    <p:pic>
                      <p:nvPicPr>
                        <p:cNvPr id="0" name=""/>
                        <p:cNvPicPr/>
                        <p:nvPr/>
                      </p:nvPicPr>
                      <p:blipFill>
                        <a:blip r:embed="rId11"/>
                        <a:stretch>
                          <a:fillRect/>
                        </a:stretch>
                      </p:blipFill>
                      <p:spPr>
                        <a:xfrm>
                          <a:off x="381073" y="3858480"/>
                          <a:ext cx="2254447" cy="947868"/>
                        </a:xfrm>
                        <a:prstGeom prst="rect">
                          <a:avLst/>
                        </a:prstGeom>
                      </p:spPr>
                    </p:pic>
                  </p:oleObj>
                </mc:Fallback>
              </mc:AlternateContent>
            </a:graphicData>
          </a:graphic>
        </p:graphicFrame>
      </p:grpSp>
      <p:grpSp>
        <p:nvGrpSpPr>
          <p:cNvPr id="13" name="Group 12"/>
          <p:cNvGrpSpPr/>
          <p:nvPr/>
        </p:nvGrpSpPr>
        <p:grpSpPr>
          <a:xfrm>
            <a:off x="6282154" y="3573094"/>
            <a:ext cx="2249119" cy="1276234"/>
            <a:chOff x="6282154" y="3573094"/>
            <a:chExt cx="2249119" cy="1276234"/>
          </a:xfrm>
        </p:grpSpPr>
        <p:sp>
          <p:nvSpPr>
            <p:cNvPr id="21" name="TextBox 20"/>
            <p:cNvSpPr txBox="1"/>
            <p:nvPr/>
          </p:nvSpPr>
          <p:spPr>
            <a:xfrm>
              <a:off x="6386109" y="3573094"/>
              <a:ext cx="2145164" cy="369332"/>
            </a:xfrm>
            <a:prstGeom prst="rect">
              <a:avLst/>
            </a:prstGeom>
            <a:noFill/>
          </p:spPr>
          <p:txBody>
            <a:bodyPr wrap="none" rtlCol="0">
              <a:spAutoFit/>
            </a:bodyPr>
            <a:lstStyle/>
            <a:p>
              <a:pPr algn="ctr"/>
              <a:r>
                <a:rPr lang="en-US" dirty="0" smtClean="0"/>
                <a:t>For carbon-rich dust:</a:t>
              </a:r>
              <a:endParaRPr lang="en-US" dirty="0"/>
            </a:p>
          </p:txBody>
        </p:sp>
        <p:graphicFrame>
          <p:nvGraphicFramePr>
            <p:cNvPr id="36" name="Object 35"/>
            <p:cNvGraphicFramePr>
              <a:graphicFrameLocks noChangeAspect="1"/>
            </p:cNvGraphicFramePr>
            <p:nvPr>
              <p:extLst>
                <p:ext uri="{D42A27DB-BD31-4B8C-83A1-F6EECF244321}">
                  <p14:modId xmlns:p14="http://schemas.microsoft.com/office/powerpoint/2010/main" val="618073448"/>
                </p:ext>
              </p:extLst>
            </p:nvPr>
          </p:nvGraphicFramePr>
          <p:xfrm>
            <a:off x="6282154" y="3897900"/>
            <a:ext cx="2234546" cy="951428"/>
          </p:xfrm>
          <a:graphic>
            <a:graphicData uri="http://schemas.openxmlformats.org/presentationml/2006/ole">
              <mc:AlternateContent xmlns:mc="http://schemas.openxmlformats.org/markup-compatibility/2006">
                <mc:Choice xmlns:v="urn:schemas-microsoft-com:vml" Requires="v">
                  <p:oleObj spid="_x0000_s15002" name="Equation" r:id="rId12" imgW="1016000" imgH="431800" progId="Equation.3">
                    <p:embed/>
                  </p:oleObj>
                </mc:Choice>
                <mc:Fallback>
                  <p:oleObj name="Equation" r:id="rId12" imgW="1016000" imgH="431800" progId="Equation.3">
                    <p:embed/>
                    <p:pic>
                      <p:nvPicPr>
                        <p:cNvPr id="0" name=""/>
                        <p:cNvPicPr/>
                        <p:nvPr/>
                      </p:nvPicPr>
                      <p:blipFill>
                        <a:blip r:embed="rId13"/>
                        <a:stretch>
                          <a:fillRect/>
                        </a:stretch>
                      </p:blipFill>
                      <p:spPr>
                        <a:xfrm>
                          <a:off x="6282154" y="3897900"/>
                          <a:ext cx="2234546" cy="951428"/>
                        </a:xfrm>
                        <a:prstGeom prst="rect">
                          <a:avLst/>
                        </a:prstGeom>
                      </p:spPr>
                    </p:pic>
                  </p:oleObj>
                </mc:Fallback>
              </mc:AlternateContent>
            </a:graphicData>
          </a:graphic>
        </p:graphicFrame>
      </p:grpSp>
      <p:grpSp>
        <p:nvGrpSpPr>
          <p:cNvPr id="9" name="Group 8"/>
          <p:cNvGrpSpPr/>
          <p:nvPr/>
        </p:nvGrpSpPr>
        <p:grpSpPr>
          <a:xfrm>
            <a:off x="3299476" y="3120327"/>
            <a:ext cx="2412820" cy="883654"/>
            <a:chOff x="3299476" y="3120327"/>
            <a:chExt cx="2412820" cy="883654"/>
          </a:xfrm>
        </p:grpSpPr>
        <p:graphicFrame>
          <p:nvGraphicFramePr>
            <p:cNvPr id="34" name="Object 33"/>
            <p:cNvGraphicFramePr>
              <a:graphicFrameLocks noChangeAspect="1"/>
            </p:cNvGraphicFramePr>
            <p:nvPr>
              <p:extLst>
                <p:ext uri="{D42A27DB-BD31-4B8C-83A1-F6EECF244321}">
                  <p14:modId xmlns:p14="http://schemas.microsoft.com/office/powerpoint/2010/main" val="2432459804"/>
                </p:ext>
              </p:extLst>
            </p:nvPr>
          </p:nvGraphicFramePr>
          <p:xfrm>
            <a:off x="3299476" y="3120327"/>
            <a:ext cx="2412820" cy="684889"/>
          </p:xfrm>
          <a:graphic>
            <a:graphicData uri="http://schemas.openxmlformats.org/presentationml/2006/ole">
              <mc:AlternateContent xmlns:mc="http://schemas.openxmlformats.org/markup-compatibility/2006">
                <mc:Choice xmlns:v="urn:schemas-microsoft-com:vml" Requires="v">
                  <p:oleObj spid="_x0000_s15003" name="Equation" r:id="rId14" imgW="762000" imgH="215900" progId="Equation.3">
                    <p:embed/>
                  </p:oleObj>
                </mc:Choice>
                <mc:Fallback>
                  <p:oleObj name="Equation" r:id="rId14" imgW="762000" imgH="215900" progId="Equation.3">
                    <p:embed/>
                    <p:pic>
                      <p:nvPicPr>
                        <p:cNvPr id="0" name=""/>
                        <p:cNvPicPr/>
                        <p:nvPr/>
                      </p:nvPicPr>
                      <p:blipFill>
                        <a:blip r:embed="rId15"/>
                        <a:stretch>
                          <a:fillRect/>
                        </a:stretch>
                      </p:blipFill>
                      <p:spPr>
                        <a:xfrm>
                          <a:off x="3299476" y="3120327"/>
                          <a:ext cx="2412820" cy="684889"/>
                        </a:xfrm>
                        <a:prstGeom prst="rect">
                          <a:avLst/>
                        </a:prstGeom>
                      </p:spPr>
                    </p:pic>
                  </p:oleObj>
                </mc:Fallback>
              </mc:AlternateContent>
            </a:graphicData>
          </a:graphic>
        </p:graphicFrame>
        <p:sp>
          <p:nvSpPr>
            <p:cNvPr id="8" name="TextBox 7"/>
            <p:cNvSpPr txBox="1"/>
            <p:nvPr/>
          </p:nvSpPr>
          <p:spPr>
            <a:xfrm>
              <a:off x="3810119" y="3357650"/>
              <a:ext cx="414597" cy="646331"/>
            </a:xfrm>
            <a:prstGeom prst="rect">
              <a:avLst/>
            </a:prstGeom>
            <a:noFill/>
          </p:spPr>
          <p:txBody>
            <a:bodyPr wrap="none" rtlCol="0">
              <a:spAutoFit/>
            </a:bodyPr>
            <a:lstStyle/>
            <a:p>
              <a:r>
                <a:rPr lang="en-US" sz="3600" dirty="0" smtClean="0"/>
                <a:t>~</a:t>
              </a:r>
              <a:endParaRPr lang="en-US" sz="3600" dirty="0"/>
            </a:p>
          </p:txBody>
        </p:sp>
      </p:grpSp>
      <p:sp>
        <p:nvSpPr>
          <p:cNvPr id="17" name="TextBox 16"/>
          <p:cNvSpPr txBox="1"/>
          <p:nvPr/>
        </p:nvSpPr>
        <p:spPr>
          <a:xfrm>
            <a:off x="6513737" y="5957710"/>
            <a:ext cx="2506515" cy="369332"/>
          </a:xfrm>
          <a:prstGeom prst="rect">
            <a:avLst/>
          </a:prstGeom>
          <a:noFill/>
        </p:spPr>
        <p:txBody>
          <a:bodyPr wrap="none" rtlCol="0">
            <a:spAutoFit/>
          </a:bodyPr>
          <a:lstStyle/>
          <a:p>
            <a:r>
              <a:rPr lang="en-US" dirty="0" err="1" smtClean="0"/>
              <a:t>Lamers</a:t>
            </a:r>
            <a:r>
              <a:rPr lang="en-US" dirty="0" smtClean="0"/>
              <a:t> &amp; </a:t>
            </a:r>
            <a:r>
              <a:rPr lang="en-US" dirty="0" err="1" smtClean="0"/>
              <a:t>Cassinelli</a:t>
            </a:r>
            <a:r>
              <a:rPr lang="en-US" dirty="0" smtClean="0"/>
              <a:t> 1999</a:t>
            </a:r>
            <a:endParaRPr lang="en-US" dirty="0"/>
          </a:p>
        </p:txBody>
      </p:sp>
    </p:spTree>
    <p:extLst>
      <p:ext uri="{BB962C8B-B14F-4D97-AF65-F5344CB8AC3E}">
        <p14:creationId xmlns:p14="http://schemas.microsoft.com/office/powerpoint/2010/main" val="13909256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5" grpId="0"/>
      <p:bldP spid="26"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AEA1A1E-F5B2-6F40-9B1C-BBBBCA62E90C}" type="slidenum">
              <a:rPr lang="en-US" smtClean="0"/>
              <a:t>15</a:t>
            </a:fld>
            <a:endParaRPr lang="en-US"/>
          </a:p>
        </p:txBody>
      </p:sp>
      <p:sp>
        <p:nvSpPr>
          <p:cNvPr id="7" name="Title 1"/>
          <p:cNvSpPr>
            <a:spLocks noGrp="1"/>
          </p:cNvSpPr>
          <p:nvPr>
            <p:ph type="title"/>
          </p:nvPr>
        </p:nvSpPr>
        <p:spPr/>
        <p:txBody>
          <a:bodyPr/>
          <a:lstStyle/>
          <a:p>
            <a:r>
              <a:rPr lang="en-US" dirty="0" smtClean="0">
                <a:solidFill>
                  <a:srgbClr val="FF0000"/>
                </a:solidFill>
              </a:rPr>
              <a:t>Dust-driven</a:t>
            </a:r>
            <a:r>
              <a:rPr lang="en-US" dirty="0" smtClean="0"/>
              <a:t> Winds</a:t>
            </a:r>
            <a:endParaRPr lang="en-US" dirty="0"/>
          </a:p>
        </p:txBody>
      </p:sp>
      <p:sp>
        <p:nvSpPr>
          <p:cNvPr id="8" name="Footer Placeholder 3"/>
          <p:cNvSpPr>
            <a:spLocks noGrp="1"/>
          </p:cNvSpPr>
          <p:nvPr>
            <p:ph type="ftr" sz="quarter" idx="11"/>
          </p:nvPr>
        </p:nvSpPr>
        <p:spPr/>
        <p:txBody>
          <a:bodyPr/>
          <a:lstStyle/>
          <a:p>
            <a:r>
              <a:rPr lang="en-US" dirty="0" smtClean="0"/>
              <a:t>Winds and Mass Loss</a:t>
            </a:r>
            <a:endParaRPr lang="en-US" dirty="0"/>
          </a:p>
        </p:txBody>
      </p:sp>
      <p:sp>
        <p:nvSpPr>
          <p:cNvPr id="17" name="Oval 16"/>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530848" y="1232972"/>
            <a:ext cx="6156553" cy="461665"/>
          </a:xfrm>
          <a:prstGeom prst="rect">
            <a:avLst/>
          </a:prstGeom>
          <a:noFill/>
        </p:spPr>
        <p:txBody>
          <a:bodyPr wrap="none" rtlCol="0">
            <a:spAutoFit/>
          </a:bodyPr>
          <a:lstStyle/>
          <a:p>
            <a:r>
              <a:rPr lang="en-US" sz="2400" dirty="0" smtClean="0"/>
              <a:t>Radiation can only drive dust </a:t>
            </a:r>
            <a:r>
              <a:rPr lang="en-US" sz="2400" b="1" i="1" dirty="0" smtClean="0"/>
              <a:t>if</a:t>
            </a:r>
            <a:r>
              <a:rPr lang="en-US" sz="2400" dirty="0" smtClean="0"/>
              <a:t> dust has formed</a:t>
            </a:r>
            <a:endParaRPr lang="en-US" sz="2400" dirty="0"/>
          </a:p>
        </p:txBody>
      </p:sp>
      <p:pic>
        <p:nvPicPr>
          <p:cNvPr id="16" name="Picture 15" descr="dust_condens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721" y="1774017"/>
            <a:ext cx="7315200" cy="3657600"/>
          </a:xfrm>
          <a:prstGeom prst="rect">
            <a:avLst/>
          </a:prstGeom>
          <a:ln>
            <a:solidFill>
              <a:srgbClr val="000000"/>
            </a:solidFill>
          </a:ln>
        </p:spPr>
      </p:pic>
      <p:sp>
        <p:nvSpPr>
          <p:cNvPr id="18" name="TextBox 17"/>
          <p:cNvSpPr txBox="1"/>
          <p:nvPr/>
        </p:nvSpPr>
        <p:spPr>
          <a:xfrm>
            <a:off x="2244910" y="5600519"/>
            <a:ext cx="4606550" cy="646331"/>
          </a:xfrm>
          <a:prstGeom prst="rect">
            <a:avLst/>
          </a:prstGeom>
          <a:noFill/>
        </p:spPr>
        <p:txBody>
          <a:bodyPr wrap="none" rtlCol="0">
            <a:spAutoFit/>
          </a:bodyPr>
          <a:lstStyle/>
          <a:p>
            <a:pPr algn="ctr"/>
            <a:r>
              <a:rPr lang="en-US" dirty="0" smtClean="0"/>
              <a:t>Dust temp relation: </a:t>
            </a:r>
            <a:r>
              <a:rPr lang="en-US" dirty="0" err="1" smtClean="0"/>
              <a:t>Lamers</a:t>
            </a:r>
            <a:r>
              <a:rPr lang="en-US" dirty="0" smtClean="0"/>
              <a:t> &amp; </a:t>
            </a:r>
            <a:r>
              <a:rPr lang="en-US" dirty="0" err="1" smtClean="0"/>
              <a:t>Cassinelli</a:t>
            </a:r>
            <a:r>
              <a:rPr lang="en-US" dirty="0" smtClean="0"/>
              <a:t> 1999</a:t>
            </a:r>
          </a:p>
          <a:p>
            <a:r>
              <a:rPr lang="en-US" dirty="0" smtClean="0"/>
              <a:t>Dust condensation temp: </a:t>
            </a:r>
            <a:r>
              <a:rPr lang="en-US" dirty="0" err="1" smtClean="0"/>
              <a:t>Karovicova</a:t>
            </a:r>
            <a:r>
              <a:rPr lang="en-US" dirty="0" smtClean="0"/>
              <a:t> et al 2013</a:t>
            </a:r>
          </a:p>
        </p:txBody>
      </p:sp>
    </p:spTree>
    <p:extLst>
      <p:ext uri="{BB962C8B-B14F-4D97-AF65-F5344CB8AC3E}">
        <p14:creationId xmlns:p14="http://schemas.microsoft.com/office/powerpoint/2010/main" val="104295437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4681" y="1551598"/>
            <a:ext cx="7716532" cy="4841021"/>
          </a:xfrm>
        </p:spPr>
        <p:txBody>
          <a:bodyPr>
            <a:normAutofit/>
          </a:bodyPr>
          <a:lstStyle/>
          <a:p>
            <a:pPr>
              <a:lnSpc>
                <a:spcPct val="110000"/>
              </a:lnSpc>
            </a:pPr>
            <a:r>
              <a:rPr lang="en-US" sz="3000" dirty="0" smtClean="0">
                <a:solidFill>
                  <a:srgbClr val="FF0000"/>
                </a:solidFill>
              </a:rPr>
              <a:t>Dust-driven</a:t>
            </a:r>
            <a:r>
              <a:rPr lang="en-US" sz="3000" dirty="0" smtClean="0"/>
              <a:t> winds require the </a:t>
            </a:r>
            <a:r>
              <a:rPr lang="en-US" sz="3000" dirty="0" smtClean="0">
                <a:solidFill>
                  <a:srgbClr val="FF0000"/>
                </a:solidFill>
              </a:rPr>
              <a:t>coolest</a:t>
            </a:r>
            <a:r>
              <a:rPr lang="en-US" sz="3000" dirty="0" smtClean="0"/>
              <a:t> stellar surfaces, plus something extra to push molecules away from surface</a:t>
            </a:r>
          </a:p>
          <a:p>
            <a:pPr>
              <a:lnSpc>
                <a:spcPct val="110000"/>
              </a:lnSpc>
            </a:pPr>
            <a:r>
              <a:rPr lang="en-US" sz="3000" dirty="0" smtClean="0"/>
              <a:t>Require bright stars for light to drive dust</a:t>
            </a:r>
          </a:p>
          <a:p>
            <a:pPr>
              <a:lnSpc>
                <a:spcPct val="110000"/>
              </a:lnSpc>
            </a:pPr>
            <a:r>
              <a:rPr lang="en-US" sz="3000" dirty="0" smtClean="0"/>
              <a:t>Prime candidates:</a:t>
            </a:r>
          </a:p>
          <a:p>
            <a:pPr lvl="1">
              <a:lnSpc>
                <a:spcPct val="110000"/>
              </a:lnSpc>
            </a:pPr>
            <a:r>
              <a:rPr lang="en-US" sz="2600" dirty="0" smtClean="0"/>
              <a:t>Pulsating Asymptotic Giant Branch (AGB) stars</a:t>
            </a:r>
          </a:p>
          <a:p>
            <a:pPr lvl="1">
              <a:lnSpc>
                <a:spcPct val="110000"/>
              </a:lnSpc>
            </a:pPr>
            <a:r>
              <a:rPr lang="en-US" sz="2600" dirty="0" smtClean="0"/>
              <a:t>Red Supergiant (RSG) stars</a:t>
            </a:r>
            <a:endParaRPr lang="en-US" sz="2600" dirty="0"/>
          </a:p>
        </p:txBody>
      </p:sp>
      <p:sp>
        <p:nvSpPr>
          <p:cNvPr id="5" name="Slide Number Placeholder 4"/>
          <p:cNvSpPr>
            <a:spLocks noGrp="1"/>
          </p:cNvSpPr>
          <p:nvPr>
            <p:ph type="sldNum" sz="quarter" idx="12"/>
          </p:nvPr>
        </p:nvSpPr>
        <p:spPr/>
        <p:txBody>
          <a:bodyPr/>
          <a:lstStyle/>
          <a:p>
            <a:fld id="{2AEA1A1E-F5B2-6F40-9B1C-BBBBCA62E90C}" type="slidenum">
              <a:rPr lang="en-US" smtClean="0"/>
              <a:t>16</a:t>
            </a:fld>
            <a:endParaRPr lang="en-US" dirty="0"/>
          </a:p>
        </p:txBody>
      </p:sp>
      <p:sp>
        <p:nvSpPr>
          <p:cNvPr id="61" name="Title 1"/>
          <p:cNvSpPr txBox="1">
            <a:spLocks/>
          </p:cNvSpPr>
          <p:nvPr/>
        </p:nvSpPr>
        <p:spPr>
          <a:xfrm>
            <a:off x="609600" y="129388"/>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p:txBody>
      </p:sp>
      <p:sp>
        <p:nvSpPr>
          <p:cNvPr id="62" name="Oval 61"/>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Footer Placeholder 3"/>
          <p:cNvSpPr>
            <a:spLocks noGrp="1"/>
          </p:cNvSpPr>
          <p:nvPr>
            <p:ph type="ftr" sz="quarter" idx="11"/>
          </p:nvPr>
        </p:nvSpPr>
        <p:spPr>
          <a:xfrm>
            <a:off x="3124200" y="6356350"/>
            <a:ext cx="2895600" cy="365125"/>
          </a:xfrm>
        </p:spPr>
        <p:txBody>
          <a:bodyPr/>
          <a:lstStyle/>
          <a:p>
            <a:r>
              <a:rPr lang="en-US" dirty="0" smtClean="0"/>
              <a:t>Winds and Mass Loss</a:t>
            </a:r>
            <a:endParaRPr lang="en-US" dirty="0"/>
          </a:p>
        </p:txBody>
      </p:sp>
    </p:spTree>
    <p:extLst>
      <p:ext uri="{BB962C8B-B14F-4D97-AF65-F5344CB8AC3E}">
        <p14:creationId xmlns:p14="http://schemas.microsoft.com/office/powerpoint/2010/main" val="530453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38771" y="1467414"/>
            <a:ext cx="5630326" cy="4841021"/>
          </a:xfrm>
        </p:spPr>
        <p:txBody>
          <a:bodyPr>
            <a:noAutofit/>
          </a:bodyPr>
          <a:lstStyle/>
          <a:p>
            <a:r>
              <a:rPr lang="en-US" sz="2200" dirty="0" smtClean="0"/>
              <a:t>Characterized as enormous, bright, </a:t>
            </a:r>
            <a:r>
              <a:rPr lang="en-US" sz="2200" dirty="0" smtClean="0">
                <a:solidFill>
                  <a:srgbClr val="FF0000"/>
                </a:solidFill>
              </a:rPr>
              <a:t>cool</a:t>
            </a:r>
            <a:r>
              <a:rPr lang="en-US" sz="2200" dirty="0" smtClean="0"/>
              <a:t> stars </a:t>
            </a:r>
          </a:p>
          <a:p>
            <a:pPr lvl="1"/>
            <a:r>
              <a:rPr lang="en-US" sz="1900" dirty="0" smtClean="0"/>
              <a:t>R ~ 10</a:t>
            </a:r>
            <a:r>
              <a:rPr lang="en-US" sz="1900" baseline="30000" dirty="0" smtClean="0"/>
              <a:t>2</a:t>
            </a:r>
            <a:r>
              <a:rPr lang="en-US" sz="1900" dirty="0" smtClean="0"/>
              <a:t>-10</a:t>
            </a:r>
            <a:r>
              <a:rPr lang="en-US" sz="1900" baseline="30000" dirty="0" smtClean="0"/>
              <a:t>3</a:t>
            </a:r>
            <a:r>
              <a:rPr lang="en-US" sz="1900" dirty="0" smtClean="0"/>
              <a:t> R</a:t>
            </a:r>
            <a:r>
              <a:rPr lang="en-US" sz="1900" baseline="-25000" dirty="0" smtClean="0"/>
              <a:t>⊙</a:t>
            </a:r>
            <a:endParaRPr lang="en-US" sz="1900" dirty="0"/>
          </a:p>
          <a:p>
            <a:pPr lvl="1"/>
            <a:r>
              <a:rPr lang="en-US" sz="1900" dirty="0" err="1" smtClean="0"/>
              <a:t>T</a:t>
            </a:r>
            <a:r>
              <a:rPr lang="en-US" sz="1900" baseline="-25000" dirty="0" err="1" smtClean="0"/>
              <a:t>eff</a:t>
            </a:r>
            <a:r>
              <a:rPr lang="en-US" sz="1900" dirty="0" smtClean="0"/>
              <a:t> ~ 3-4,000 K</a:t>
            </a:r>
          </a:p>
          <a:p>
            <a:pPr lvl="1"/>
            <a:r>
              <a:rPr lang="en-US" sz="1900" dirty="0" smtClean="0"/>
              <a:t>L</a:t>
            </a:r>
            <a:r>
              <a:rPr lang="en-US" sz="1900" baseline="-25000" dirty="0" smtClean="0"/>
              <a:t>*</a:t>
            </a:r>
            <a:r>
              <a:rPr lang="en-US" sz="1900" dirty="0" smtClean="0"/>
              <a:t> &gt; 10</a:t>
            </a:r>
            <a:r>
              <a:rPr lang="en-US" sz="1900" baseline="30000" dirty="0" smtClean="0"/>
              <a:t>3</a:t>
            </a:r>
            <a:r>
              <a:rPr lang="en-US" sz="1900" dirty="0" smtClean="0"/>
              <a:t> L</a:t>
            </a:r>
            <a:r>
              <a:rPr lang="en-US" sz="1900" baseline="-25000" dirty="0" smtClean="0"/>
              <a:t>⊙</a:t>
            </a:r>
            <a:endParaRPr lang="en-US" sz="1900" dirty="0"/>
          </a:p>
          <a:p>
            <a:pPr lvl="1"/>
            <a:r>
              <a:rPr lang="en-US" sz="1900" dirty="0" smtClean="0"/>
              <a:t>Variability of L</a:t>
            </a:r>
            <a:r>
              <a:rPr lang="en-US" sz="1900" baseline="-25000" dirty="0" smtClean="0"/>
              <a:t>*</a:t>
            </a:r>
            <a:r>
              <a:rPr lang="en-US" sz="1900" dirty="0" smtClean="0"/>
              <a:t> due to short &amp; long-term pulsations</a:t>
            </a:r>
          </a:p>
          <a:p>
            <a:r>
              <a:rPr lang="en-US" sz="2200" dirty="0" smtClean="0"/>
              <a:t>The last stellar phase for stars with 0.8 &lt; M</a:t>
            </a:r>
            <a:r>
              <a:rPr lang="en-US" sz="2200" baseline="-25000" dirty="0" smtClean="0"/>
              <a:t>* </a:t>
            </a:r>
            <a:r>
              <a:rPr lang="en-US" sz="2200" dirty="0" smtClean="0"/>
              <a:t>&lt; 10 M</a:t>
            </a:r>
            <a:r>
              <a:rPr lang="en-US" sz="2200" baseline="-25000" dirty="0" smtClean="0"/>
              <a:t>⊙</a:t>
            </a:r>
            <a:endParaRPr lang="en-US" sz="2200" dirty="0"/>
          </a:p>
          <a:p>
            <a:r>
              <a:rPr lang="en-US" sz="2200" dirty="0" smtClean="0"/>
              <a:t>Lasts about 10</a:t>
            </a:r>
            <a:r>
              <a:rPr lang="en-US" sz="2200" baseline="30000" dirty="0" smtClean="0"/>
              <a:t>6 </a:t>
            </a:r>
            <a:r>
              <a:rPr lang="en-US" sz="2200" dirty="0" err="1" smtClean="0"/>
              <a:t>yrs</a:t>
            </a:r>
            <a:r>
              <a:rPr lang="en-US" sz="2200" dirty="0" smtClean="0"/>
              <a:t> (</a:t>
            </a:r>
            <a:r>
              <a:rPr lang="en-US" sz="2200" dirty="0" err="1" smtClean="0"/>
              <a:t>Iben</a:t>
            </a:r>
            <a:r>
              <a:rPr lang="en-US" sz="2200" dirty="0" smtClean="0"/>
              <a:t> &amp; </a:t>
            </a:r>
            <a:r>
              <a:rPr lang="en-US" sz="2200" dirty="0" err="1" smtClean="0"/>
              <a:t>Renzini</a:t>
            </a:r>
            <a:r>
              <a:rPr lang="en-US" sz="2200" dirty="0" smtClean="0"/>
              <a:t> 1983)</a:t>
            </a:r>
            <a:endParaRPr lang="en-US" sz="2200" dirty="0"/>
          </a:p>
          <a:p>
            <a:r>
              <a:rPr lang="en-US" sz="2200" dirty="0" smtClean="0"/>
              <a:t>Powered by…</a:t>
            </a:r>
          </a:p>
          <a:p>
            <a:pPr lvl="1"/>
            <a:r>
              <a:rPr lang="en-US" sz="1900" dirty="0" smtClean="0"/>
              <a:t>Shell of helium (He) fusion around C/O core</a:t>
            </a:r>
          </a:p>
          <a:p>
            <a:pPr lvl="1"/>
            <a:r>
              <a:rPr lang="en-US" sz="1900" dirty="0" smtClean="0"/>
              <a:t>Shell of hydrogen (H) fusion around He shell and C/O core</a:t>
            </a:r>
          </a:p>
          <a:p>
            <a:endParaRPr lang="en-US" sz="2400" dirty="0"/>
          </a:p>
        </p:txBody>
      </p:sp>
      <p:sp>
        <p:nvSpPr>
          <p:cNvPr id="5" name="Slide Number Placeholder 4"/>
          <p:cNvSpPr>
            <a:spLocks noGrp="1"/>
          </p:cNvSpPr>
          <p:nvPr>
            <p:ph type="sldNum" sz="quarter" idx="12"/>
          </p:nvPr>
        </p:nvSpPr>
        <p:spPr/>
        <p:txBody>
          <a:bodyPr/>
          <a:lstStyle/>
          <a:p>
            <a:fld id="{2AEA1A1E-F5B2-6F40-9B1C-BBBBCA62E90C}" type="slidenum">
              <a:rPr lang="en-US" smtClean="0"/>
              <a:t>17</a:t>
            </a:fld>
            <a:endParaRPr lang="en-US" dirty="0"/>
          </a:p>
        </p:txBody>
      </p:sp>
      <p:sp>
        <p:nvSpPr>
          <p:cNvPr id="61" name="Title 1"/>
          <p:cNvSpPr txBox="1">
            <a:spLocks/>
          </p:cNvSpPr>
          <p:nvPr/>
        </p:nvSpPr>
        <p:spPr>
          <a:xfrm>
            <a:off x="2510692" y="26764"/>
            <a:ext cx="6328508"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AGB Stars</a:t>
            </a:r>
            <a:endParaRPr lang="en-US" dirty="0"/>
          </a:p>
        </p:txBody>
      </p:sp>
      <p:sp>
        <p:nvSpPr>
          <p:cNvPr id="62" name="Oval 61"/>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51427" y="1052269"/>
            <a:ext cx="3189653" cy="5034140"/>
            <a:chOff x="92808" y="915499"/>
            <a:chExt cx="3189653" cy="5034140"/>
          </a:xfrm>
        </p:grpSpPr>
        <p:pic>
          <p:nvPicPr>
            <p:cNvPr id="2" name="Picture 1" descr="cwleo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08" y="915499"/>
              <a:ext cx="3189653" cy="1437591"/>
            </a:xfrm>
            <a:prstGeom prst="rect">
              <a:avLst/>
            </a:prstGeom>
          </p:spPr>
        </p:pic>
        <p:pic>
          <p:nvPicPr>
            <p:cNvPr id="8" name="Picture 7"/>
            <p:cNvPicPr>
              <a:picLocks noChangeAspect="1"/>
            </p:cNvPicPr>
            <p:nvPr/>
          </p:nvPicPr>
          <p:blipFill>
            <a:blip r:embed="rId4"/>
            <a:stretch>
              <a:fillRect/>
            </a:stretch>
          </p:blipFill>
          <p:spPr>
            <a:xfrm>
              <a:off x="112345" y="2353090"/>
              <a:ext cx="3150578" cy="1798275"/>
            </a:xfrm>
            <a:prstGeom prst="rect">
              <a:avLst/>
            </a:prstGeom>
          </p:spPr>
        </p:pic>
        <p:pic>
          <p:nvPicPr>
            <p:cNvPr id="9" name="Picture 8"/>
            <p:cNvPicPr>
              <a:picLocks noChangeAspect="1"/>
            </p:cNvPicPr>
            <p:nvPr/>
          </p:nvPicPr>
          <p:blipFill>
            <a:blip r:embed="rId5"/>
            <a:stretch>
              <a:fillRect/>
            </a:stretch>
          </p:blipFill>
          <p:spPr>
            <a:xfrm>
              <a:off x="112345" y="4151364"/>
              <a:ext cx="3150578" cy="1798275"/>
            </a:xfrm>
            <a:prstGeom prst="rect">
              <a:avLst/>
            </a:prstGeom>
          </p:spPr>
        </p:pic>
      </p:grpSp>
      <p:sp>
        <p:nvSpPr>
          <p:cNvPr id="11" name="TextBox 10"/>
          <p:cNvSpPr txBox="1"/>
          <p:nvPr/>
        </p:nvSpPr>
        <p:spPr>
          <a:xfrm>
            <a:off x="981683" y="6119401"/>
            <a:ext cx="1467181" cy="523220"/>
          </a:xfrm>
          <a:prstGeom prst="rect">
            <a:avLst/>
          </a:prstGeom>
          <a:noFill/>
        </p:spPr>
        <p:txBody>
          <a:bodyPr wrap="none" rtlCol="0">
            <a:spAutoFit/>
          </a:bodyPr>
          <a:lstStyle/>
          <a:p>
            <a:pPr algn="ctr"/>
            <a:r>
              <a:rPr lang="en-US" sz="1400" i="1" dirty="0" smtClean="0"/>
              <a:t>CW </a:t>
            </a:r>
            <a:r>
              <a:rPr lang="en-US" sz="1400" i="1" dirty="0" err="1" smtClean="0"/>
              <a:t>Leonis</a:t>
            </a:r>
            <a:r>
              <a:rPr lang="en-US" sz="1400" i="1" dirty="0" smtClean="0"/>
              <a:t> in FIR </a:t>
            </a:r>
          </a:p>
          <a:p>
            <a:pPr algn="ctr"/>
            <a:r>
              <a:rPr lang="en-US" sz="1400" i="1" dirty="0" err="1" smtClean="0"/>
              <a:t>Ladjal</a:t>
            </a:r>
            <a:r>
              <a:rPr lang="en-US" sz="1400" i="1" dirty="0" smtClean="0"/>
              <a:t> et al 2010</a:t>
            </a:r>
            <a:endParaRPr lang="en-US" sz="1400" i="1" dirty="0"/>
          </a:p>
        </p:txBody>
      </p:sp>
      <p:sp>
        <p:nvSpPr>
          <p:cNvPr id="12" name="TextBox 11"/>
          <p:cNvSpPr txBox="1"/>
          <p:nvPr/>
        </p:nvSpPr>
        <p:spPr>
          <a:xfrm>
            <a:off x="957385" y="3918802"/>
            <a:ext cx="699781" cy="307777"/>
          </a:xfrm>
          <a:prstGeom prst="rect">
            <a:avLst/>
          </a:prstGeom>
          <a:solidFill>
            <a:schemeClr val="bg2"/>
          </a:solidFill>
        </p:spPr>
        <p:txBody>
          <a:bodyPr wrap="none" rtlCol="0">
            <a:spAutoFit/>
          </a:bodyPr>
          <a:lstStyle/>
          <a:p>
            <a:r>
              <a:rPr lang="en-US" sz="1400" dirty="0" smtClean="0"/>
              <a:t>160µm</a:t>
            </a:r>
            <a:endParaRPr lang="en-US" sz="1400" dirty="0"/>
          </a:p>
        </p:txBody>
      </p:sp>
      <p:sp>
        <p:nvSpPr>
          <p:cNvPr id="43" name="TextBox 42"/>
          <p:cNvSpPr txBox="1"/>
          <p:nvPr/>
        </p:nvSpPr>
        <p:spPr>
          <a:xfrm>
            <a:off x="2569310" y="3918802"/>
            <a:ext cx="699781" cy="307777"/>
          </a:xfrm>
          <a:prstGeom prst="rect">
            <a:avLst/>
          </a:prstGeom>
          <a:solidFill>
            <a:schemeClr val="bg2"/>
          </a:solidFill>
        </p:spPr>
        <p:txBody>
          <a:bodyPr wrap="none" rtlCol="0">
            <a:spAutoFit/>
          </a:bodyPr>
          <a:lstStyle/>
          <a:p>
            <a:r>
              <a:rPr lang="en-US" sz="1400" dirty="0" smtClean="0"/>
              <a:t>250µm</a:t>
            </a:r>
            <a:endParaRPr lang="en-US" sz="1400" dirty="0"/>
          </a:p>
        </p:txBody>
      </p:sp>
      <p:sp>
        <p:nvSpPr>
          <p:cNvPr id="59" name="TextBox 58"/>
          <p:cNvSpPr txBox="1"/>
          <p:nvPr/>
        </p:nvSpPr>
        <p:spPr>
          <a:xfrm>
            <a:off x="200271" y="5756526"/>
            <a:ext cx="699781" cy="307777"/>
          </a:xfrm>
          <a:prstGeom prst="rect">
            <a:avLst/>
          </a:prstGeom>
          <a:solidFill>
            <a:schemeClr val="bg2"/>
          </a:solidFill>
        </p:spPr>
        <p:txBody>
          <a:bodyPr wrap="none" rtlCol="0">
            <a:spAutoFit/>
          </a:bodyPr>
          <a:lstStyle/>
          <a:p>
            <a:r>
              <a:rPr lang="en-US" sz="1400" dirty="0" smtClean="0"/>
              <a:t>250µm</a:t>
            </a:r>
            <a:endParaRPr lang="en-US" sz="1400" dirty="0"/>
          </a:p>
        </p:txBody>
      </p:sp>
      <p:sp>
        <p:nvSpPr>
          <p:cNvPr id="63" name="TextBox 62"/>
          <p:cNvSpPr txBox="1"/>
          <p:nvPr/>
        </p:nvSpPr>
        <p:spPr>
          <a:xfrm>
            <a:off x="2603503" y="5756526"/>
            <a:ext cx="699781" cy="307777"/>
          </a:xfrm>
          <a:prstGeom prst="rect">
            <a:avLst/>
          </a:prstGeom>
          <a:solidFill>
            <a:schemeClr val="bg2"/>
          </a:solidFill>
        </p:spPr>
        <p:txBody>
          <a:bodyPr wrap="none" rtlCol="0">
            <a:spAutoFit/>
          </a:bodyPr>
          <a:lstStyle/>
          <a:p>
            <a:r>
              <a:rPr lang="en-US" sz="1400" dirty="0"/>
              <a:t>3</a:t>
            </a:r>
            <a:r>
              <a:rPr lang="en-US" sz="1400" dirty="0" smtClean="0"/>
              <a:t>50µm</a:t>
            </a:r>
            <a:endParaRPr lang="en-US" sz="1400" dirty="0"/>
          </a:p>
        </p:txBody>
      </p:sp>
      <p:sp>
        <p:nvSpPr>
          <p:cNvPr id="64" name="Footer Placeholder 3"/>
          <p:cNvSpPr>
            <a:spLocks noGrp="1"/>
          </p:cNvSpPr>
          <p:nvPr>
            <p:ph type="ftr" sz="quarter" idx="11"/>
          </p:nvPr>
        </p:nvSpPr>
        <p:spPr>
          <a:xfrm>
            <a:off x="3124200" y="6356350"/>
            <a:ext cx="2895600" cy="365125"/>
          </a:xfrm>
        </p:spPr>
        <p:txBody>
          <a:bodyPr/>
          <a:lstStyle/>
          <a:p>
            <a:r>
              <a:rPr lang="en-US" dirty="0" smtClean="0"/>
              <a:t>Winds and Mass Loss</a:t>
            </a:r>
            <a:endParaRPr lang="en-US" dirty="0"/>
          </a:p>
        </p:txBody>
      </p:sp>
    </p:spTree>
    <p:extLst>
      <p:ext uri="{BB962C8B-B14F-4D97-AF65-F5344CB8AC3E}">
        <p14:creationId xmlns:p14="http://schemas.microsoft.com/office/powerpoint/2010/main" val="226366886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4808" y="1074868"/>
            <a:ext cx="7540016" cy="5307137"/>
          </a:xfrm>
        </p:spPr>
        <p:txBody>
          <a:bodyPr>
            <a:noAutofit/>
          </a:bodyPr>
          <a:lstStyle/>
          <a:p>
            <a:r>
              <a:rPr lang="en-US" dirty="0" smtClean="0"/>
              <a:t>Powers </a:t>
            </a:r>
            <a:r>
              <a:rPr lang="en-US" b="1" i="1" dirty="0" smtClean="0"/>
              <a:t>all</a:t>
            </a:r>
            <a:r>
              <a:rPr lang="en-US" dirty="0" smtClean="0"/>
              <a:t> stars, regardless of mass, temperature, size</a:t>
            </a:r>
          </a:p>
          <a:p>
            <a:r>
              <a:rPr lang="en-US" dirty="0" smtClean="0"/>
              <a:t>Primary way for stars to keep their shape against gravity</a:t>
            </a:r>
          </a:p>
          <a:p>
            <a:r>
              <a:rPr lang="en-US" dirty="0" smtClean="0"/>
              <a:t>Most common: </a:t>
            </a:r>
          </a:p>
          <a:p>
            <a:pPr lvl="1"/>
            <a:r>
              <a:rPr lang="en-US" dirty="0" smtClean="0"/>
              <a:t>H-fusion into He (4 </a:t>
            </a:r>
            <a:r>
              <a:rPr lang="en-US" baseline="30000" dirty="0" smtClean="0"/>
              <a:t>1</a:t>
            </a:r>
            <a:r>
              <a:rPr lang="en-US" dirty="0" smtClean="0"/>
              <a:t>H into </a:t>
            </a:r>
            <a:r>
              <a:rPr lang="en-US" baseline="30000" dirty="0" smtClean="0"/>
              <a:t>4</a:t>
            </a:r>
            <a:r>
              <a:rPr lang="en-US" dirty="0" smtClean="0"/>
              <a:t>He + energy)</a:t>
            </a:r>
          </a:p>
          <a:p>
            <a:pPr lvl="1"/>
            <a:r>
              <a:rPr lang="en-US" dirty="0" smtClean="0"/>
              <a:t>He-fusion into C/O (3 </a:t>
            </a:r>
            <a:r>
              <a:rPr lang="en-US" baseline="30000" dirty="0" smtClean="0"/>
              <a:t>4</a:t>
            </a:r>
            <a:r>
              <a:rPr lang="en-US" dirty="0" smtClean="0"/>
              <a:t>He into </a:t>
            </a:r>
            <a:r>
              <a:rPr lang="en-US" baseline="30000" dirty="0" smtClean="0"/>
              <a:t>12</a:t>
            </a:r>
            <a:r>
              <a:rPr lang="en-US" dirty="0" smtClean="0"/>
              <a:t>C; </a:t>
            </a:r>
            <a:br>
              <a:rPr lang="en-US" dirty="0" smtClean="0"/>
            </a:br>
            <a:r>
              <a:rPr lang="en-US" baseline="30000" dirty="0" smtClean="0"/>
              <a:t>12</a:t>
            </a:r>
            <a:r>
              <a:rPr lang="en-US" dirty="0" smtClean="0"/>
              <a:t>C + </a:t>
            </a:r>
            <a:r>
              <a:rPr lang="en-US" baseline="30000" dirty="0" smtClean="0"/>
              <a:t>4</a:t>
            </a:r>
            <a:r>
              <a:rPr lang="en-US" dirty="0" smtClean="0"/>
              <a:t>He into </a:t>
            </a:r>
            <a:r>
              <a:rPr lang="en-US" baseline="30000" dirty="0" smtClean="0"/>
              <a:t>16</a:t>
            </a:r>
            <a:r>
              <a:rPr lang="en-US" dirty="0" smtClean="0"/>
              <a:t>O)</a:t>
            </a:r>
          </a:p>
          <a:p>
            <a:pPr lvl="1"/>
            <a:r>
              <a:rPr lang="en-US" dirty="0" smtClean="0"/>
              <a:t>Heavier elements in </a:t>
            </a:r>
            <a:r>
              <a:rPr lang="en-US" dirty="0" smtClean="0">
                <a:solidFill>
                  <a:srgbClr val="3366FF"/>
                </a:solidFill>
              </a:rPr>
              <a:t>high-mass </a:t>
            </a:r>
            <a:r>
              <a:rPr lang="en-US" dirty="0" smtClean="0"/>
              <a:t>stars</a:t>
            </a:r>
          </a:p>
        </p:txBody>
      </p:sp>
      <p:sp>
        <p:nvSpPr>
          <p:cNvPr id="5" name="Slide Number Placeholder 4"/>
          <p:cNvSpPr>
            <a:spLocks noGrp="1"/>
          </p:cNvSpPr>
          <p:nvPr>
            <p:ph type="sldNum" sz="quarter" idx="12"/>
          </p:nvPr>
        </p:nvSpPr>
        <p:spPr/>
        <p:txBody>
          <a:bodyPr/>
          <a:lstStyle/>
          <a:p>
            <a:fld id="{2AEA1A1E-F5B2-6F40-9B1C-BBBBCA62E90C}" type="slidenum">
              <a:rPr lang="en-US" smtClean="0"/>
              <a:t>18</a:t>
            </a:fld>
            <a:endParaRPr lang="en-US" dirty="0"/>
          </a:p>
        </p:txBody>
      </p:sp>
      <p:sp>
        <p:nvSpPr>
          <p:cNvPr id="61" name="Title 1"/>
          <p:cNvSpPr txBox="1">
            <a:spLocks/>
          </p:cNvSpPr>
          <p:nvPr/>
        </p:nvSpPr>
        <p:spPr>
          <a:xfrm>
            <a:off x="1418860" y="129388"/>
            <a:ext cx="6709140" cy="107222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0000"/>
                </a:solidFill>
              </a:rPr>
              <a:t>About Fusion…</a:t>
            </a:r>
            <a:endParaRPr lang="en-US" dirty="0">
              <a:solidFill>
                <a:srgbClr val="000000"/>
              </a:solidFill>
            </a:endParaRPr>
          </a:p>
        </p:txBody>
      </p:sp>
      <p:sp>
        <p:nvSpPr>
          <p:cNvPr id="62" name="Oval 61"/>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ooter Placeholder 3"/>
          <p:cNvSpPr>
            <a:spLocks noGrp="1"/>
          </p:cNvSpPr>
          <p:nvPr>
            <p:ph type="ftr" sz="quarter" idx="11"/>
          </p:nvPr>
        </p:nvSpPr>
        <p:spPr>
          <a:xfrm>
            <a:off x="3124200" y="6356350"/>
            <a:ext cx="2895600" cy="365125"/>
          </a:xfrm>
        </p:spPr>
        <p:txBody>
          <a:bodyPr/>
          <a:lstStyle/>
          <a:p>
            <a:r>
              <a:rPr lang="en-US" dirty="0" smtClean="0"/>
              <a:t>Winds and Mass Loss</a:t>
            </a:r>
            <a:endParaRPr lang="en-US" dirty="0"/>
          </a:p>
        </p:txBody>
      </p:sp>
    </p:spTree>
    <p:extLst>
      <p:ext uri="{BB962C8B-B14F-4D97-AF65-F5344CB8AC3E}">
        <p14:creationId xmlns:p14="http://schemas.microsoft.com/office/powerpoint/2010/main" val="898975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Progression</a:t>
            </a:r>
            <a:endParaRPr lang="en-US" dirty="0"/>
          </a:p>
        </p:txBody>
      </p:sp>
      <p:sp>
        <p:nvSpPr>
          <p:cNvPr id="3" name="Content Placeholder 2"/>
          <p:cNvSpPr>
            <a:spLocks noGrp="1"/>
          </p:cNvSpPr>
          <p:nvPr>
            <p:ph idx="1"/>
          </p:nvPr>
        </p:nvSpPr>
        <p:spPr>
          <a:xfrm>
            <a:off x="1937206" y="1587372"/>
            <a:ext cx="5118844" cy="4525963"/>
          </a:xfrm>
        </p:spPr>
        <p:txBody>
          <a:bodyPr>
            <a:normAutofit/>
          </a:bodyPr>
          <a:lstStyle/>
          <a:p>
            <a:r>
              <a:rPr lang="en-US" sz="4000" dirty="0" smtClean="0"/>
              <a:t>Motivations</a:t>
            </a:r>
          </a:p>
          <a:p>
            <a:r>
              <a:rPr lang="en-US" sz="4000" dirty="0" smtClean="0"/>
              <a:t>Basic Definitions</a:t>
            </a:r>
          </a:p>
          <a:p>
            <a:r>
              <a:rPr lang="en-US" sz="4000" dirty="0" smtClean="0">
                <a:solidFill>
                  <a:srgbClr val="FF0000"/>
                </a:solidFill>
              </a:rPr>
              <a:t>Dust-driven </a:t>
            </a:r>
            <a:r>
              <a:rPr lang="en-US" sz="4000" dirty="0" smtClean="0"/>
              <a:t>Winds</a:t>
            </a:r>
          </a:p>
          <a:p>
            <a:r>
              <a:rPr lang="en-US" sz="4000" dirty="0" smtClean="0">
                <a:solidFill>
                  <a:srgbClr val="3366FF"/>
                </a:solidFill>
              </a:rPr>
              <a:t>Line-driven </a:t>
            </a:r>
            <a:r>
              <a:rPr lang="en-US" sz="4000" dirty="0" smtClean="0"/>
              <a:t>Winds</a:t>
            </a:r>
          </a:p>
          <a:p>
            <a:r>
              <a:rPr lang="en-US" sz="4000" dirty="0" smtClean="0"/>
              <a:t>Relation to My Work</a:t>
            </a:r>
          </a:p>
          <a:p>
            <a:r>
              <a:rPr lang="en-US" sz="4000" dirty="0" smtClean="0"/>
              <a:t>Acknowledgments</a:t>
            </a:r>
            <a:endParaRPr lang="en-US" sz="4000" dirty="0"/>
          </a:p>
        </p:txBody>
      </p:sp>
      <p:sp>
        <p:nvSpPr>
          <p:cNvPr id="4" name="Slide Number Placeholder 3"/>
          <p:cNvSpPr>
            <a:spLocks noGrp="1"/>
          </p:cNvSpPr>
          <p:nvPr>
            <p:ph type="sldNum" sz="quarter" idx="12"/>
          </p:nvPr>
        </p:nvSpPr>
        <p:spPr/>
        <p:txBody>
          <a:bodyPr/>
          <a:lstStyle/>
          <a:p>
            <a:fld id="{2AEA1A1E-F5B2-6F40-9B1C-BBBBCA62E90C}" type="slidenum">
              <a:rPr lang="en-US" smtClean="0"/>
              <a:t>1</a:t>
            </a:fld>
            <a:endParaRPr lang="en-US"/>
          </a:p>
        </p:txBody>
      </p:sp>
      <p:sp>
        <p:nvSpPr>
          <p:cNvPr id="6" name="Footer Placeholder 3"/>
          <p:cNvSpPr>
            <a:spLocks noGrp="1"/>
          </p:cNvSpPr>
          <p:nvPr>
            <p:ph type="ftr" sz="quarter" idx="11"/>
          </p:nvPr>
        </p:nvSpPr>
        <p:spPr>
          <a:xfrm>
            <a:off x="3124200" y="6356350"/>
            <a:ext cx="2895600" cy="365125"/>
          </a:xfrm>
        </p:spPr>
        <p:txBody>
          <a:bodyPr/>
          <a:lstStyle/>
          <a:p>
            <a:r>
              <a:rPr lang="en-US" dirty="0" smtClean="0"/>
              <a:t>Starters</a:t>
            </a:r>
            <a:endParaRPr lang="en-US" dirty="0"/>
          </a:p>
        </p:txBody>
      </p:sp>
    </p:spTree>
    <p:extLst>
      <p:ext uri="{BB962C8B-B14F-4D97-AF65-F5344CB8AC3E}">
        <p14:creationId xmlns:p14="http://schemas.microsoft.com/office/powerpoint/2010/main" val="98260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2762" y="1049212"/>
            <a:ext cx="4922392" cy="5375521"/>
          </a:xfrm>
        </p:spPr>
        <p:txBody>
          <a:bodyPr>
            <a:noAutofit/>
          </a:bodyPr>
          <a:lstStyle/>
          <a:p>
            <a:r>
              <a:rPr lang="en-US" dirty="0" smtClean="0"/>
              <a:t>Energy generation sensitive to density, and </a:t>
            </a:r>
            <a:r>
              <a:rPr lang="en-US" b="1" i="1" dirty="0" smtClean="0"/>
              <a:t>highly</a:t>
            </a:r>
            <a:r>
              <a:rPr lang="en-US" dirty="0" smtClean="0"/>
              <a:t> sensitive to temperature in core: (</a:t>
            </a:r>
            <a:r>
              <a:rPr lang="en-US" dirty="0" err="1" smtClean="0"/>
              <a:t>Prialnik</a:t>
            </a:r>
            <a:r>
              <a:rPr lang="en-US" dirty="0" smtClean="0"/>
              <a:t> 2010)</a:t>
            </a:r>
          </a:p>
          <a:p>
            <a:pPr lvl="1"/>
            <a:r>
              <a:rPr lang="en-US" dirty="0" smtClean="0"/>
              <a:t>~ρT</a:t>
            </a:r>
            <a:r>
              <a:rPr lang="en-US" baseline="30000" dirty="0" smtClean="0"/>
              <a:t>4</a:t>
            </a:r>
            <a:r>
              <a:rPr lang="en-US" dirty="0" smtClean="0"/>
              <a:t> for H-fusion by proton-proton chain</a:t>
            </a:r>
          </a:p>
          <a:p>
            <a:pPr lvl="1"/>
            <a:r>
              <a:rPr lang="en-US" dirty="0" smtClean="0"/>
              <a:t>~ρT</a:t>
            </a:r>
            <a:r>
              <a:rPr lang="en-US" baseline="30000" dirty="0" smtClean="0"/>
              <a:t>17 </a:t>
            </a:r>
            <a:r>
              <a:rPr lang="en-US" dirty="0" smtClean="0"/>
              <a:t>for H-fusion by carbon-nitrogen-oxygen cycle</a:t>
            </a:r>
          </a:p>
          <a:p>
            <a:pPr lvl="1"/>
            <a:r>
              <a:rPr lang="en-US" dirty="0" smtClean="0"/>
              <a:t>~ρ</a:t>
            </a:r>
            <a:r>
              <a:rPr lang="en-US" baseline="30000" dirty="0" smtClean="0"/>
              <a:t>2</a:t>
            </a:r>
            <a:r>
              <a:rPr lang="en-US" dirty="0" smtClean="0"/>
              <a:t>T</a:t>
            </a:r>
            <a:r>
              <a:rPr lang="en-US" baseline="30000" dirty="0" smtClean="0"/>
              <a:t>40</a:t>
            </a:r>
            <a:r>
              <a:rPr lang="en-US" dirty="0" smtClean="0"/>
              <a:t> for He-fusion </a:t>
            </a:r>
          </a:p>
        </p:txBody>
      </p:sp>
      <p:sp>
        <p:nvSpPr>
          <p:cNvPr id="5" name="Slide Number Placeholder 4"/>
          <p:cNvSpPr>
            <a:spLocks noGrp="1"/>
          </p:cNvSpPr>
          <p:nvPr>
            <p:ph type="sldNum" sz="quarter" idx="12"/>
          </p:nvPr>
        </p:nvSpPr>
        <p:spPr/>
        <p:txBody>
          <a:bodyPr/>
          <a:lstStyle/>
          <a:p>
            <a:fld id="{2AEA1A1E-F5B2-6F40-9B1C-BBBBCA62E90C}" type="slidenum">
              <a:rPr lang="en-US" smtClean="0"/>
              <a:t>19</a:t>
            </a:fld>
            <a:endParaRPr lang="en-US" dirty="0"/>
          </a:p>
        </p:txBody>
      </p:sp>
      <p:sp>
        <p:nvSpPr>
          <p:cNvPr id="61" name="Title 1"/>
          <p:cNvSpPr txBox="1">
            <a:spLocks/>
          </p:cNvSpPr>
          <p:nvPr/>
        </p:nvSpPr>
        <p:spPr>
          <a:xfrm>
            <a:off x="1418860" y="129388"/>
            <a:ext cx="6709140" cy="107222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0000"/>
                </a:solidFill>
              </a:rPr>
              <a:t>About Fusion…</a:t>
            </a:r>
            <a:endParaRPr lang="en-US" dirty="0">
              <a:solidFill>
                <a:srgbClr val="000000"/>
              </a:solidFill>
            </a:endParaRPr>
          </a:p>
        </p:txBody>
      </p:sp>
      <p:sp>
        <p:nvSpPr>
          <p:cNvPr id="62" name="Oval 61"/>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ooter Placeholder 3"/>
          <p:cNvSpPr>
            <a:spLocks noGrp="1"/>
          </p:cNvSpPr>
          <p:nvPr>
            <p:ph type="ftr" sz="quarter" idx="11"/>
          </p:nvPr>
        </p:nvSpPr>
        <p:spPr>
          <a:xfrm>
            <a:off x="3124200" y="6356350"/>
            <a:ext cx="2895600" cy="365125"/>
          </a:xfrm>
        </p:spPr>
        <p:txBody>
          <a:bodyPr/>
          <a:lstStyle/>
          <a:p>
            <a:r>
              <a:rPr lang="en-US" dirty="0" smtClean="0"/>
              <a:t>Winds and Mass Loss</a:t>
            </a:r>
            <a:endParaRPr lang="en-US" dirty="0"/>
          </a:p>
        </p:txBody>
      </p:sp>
      <p:sp>
        <p:nvSpPr>
          <p:cNvPr id="10" name="TextBox 9"/>
          <p:cNvSpPr txBox="1"/>
          <p:nvPr/>
        </p:nvSpPr>
        <p:spPr>
          <a:xfrm>
            <a:off x="6635466" y="4864131"/>
            <a:ext cx="1795747" cy="307777"/>
          </a:xfrm>
          <a:prstGeom prst="rect">
            <a:avLst/>
          </a:prstGeom>
          <a:noFill/>
        </p:spPr>
        <p:txBody>
          <a:bodyPr wrap="none" rtlCol="0">
            <a:spAutoFit/>
          </a:bodyPr>
          <a:lstStyle/>
          <a:p>
            <a:r>
              <a:rPr lang="en-US" sz="1400" i="1" dirty="0" err="1" smtClean="0"/>
              <a:t>Adelberger</a:t>
            </a:r>
            <a:r>
              <a:rPr lang="en-US" sz="1400" i="1" dirty="0" smtClean="0"/>
              <a:t> et al 2010</a:t>
            </a:r>
            <a:endParaRPr lang="en-US" sz="1400" i="1" dirty="0"/>
          </a:p>
        </p:txBody>
      </p:sp>
      <p:grpSp>
        <p:nvGrpSpPr>
          <p:cNvPr id="7" name="Group 6"/>
          <p:cNvGrpSpPr/>
          <p:nvPr/>
        </p:nvGrpSpPr>
        <p:grpSpPr>
          <a:xfrm>
            <a:off x="4950755" y="1631359"/>
            <a:ext cx="4069497" cy="3223004"/>
            <a:chOff x="4085609" y="2239107"/>
            <a:chExt cx="3535295" cy="2799921"/>
          </a:xfrm>
          <a:solidFill>
            <a:srgbClr val="FFFFFF"/>
          </a:solidFill>
        </p:grpSpPr>
        <p:pic>
          <p:nvPicPr>
            <p:cNvPr id="2" name="Picture 1"/>
            <p:cNvPicPr>
              <a:picLocks noChangeAspect="1"/>
            </p:cNvPicPr>
            <p:nvPr/>
          </p:nvPicPr>
          <p:blipFill>
            <a:blip r:embed="rId3"/>
            <a:stretch>
              <a:fillRect/>
            </a:stretch>
          </p:blipFill>
          <p:spPr>
            <a:xfrm>
              <a:off x="4170411" y="2239107"/>
              <a:ext cx="3450493" cy="2615255"/>
            </a:xfrm>
            <a:prstGeom prst="rect">
              <a:avLst/>
            </a:prstGeom>
            <a:grpFill/>
            <a:ln>
              <a:solidFill>
                <a:srgbClr val="000000"/>
              </a:solidFill>
            </a:ln>
          </p:spPr>
        </p:pic>
        <p:sp>
          <p:nvSpPr>
            <p:cNvPr id="9" name="TextBox 8"/>
            <p:cNvSpPr txBox="1"/>
            <p:nvPr/>
          </p:nvSpPr>
          <p:spPr>
            <a:xfrm rot="16200000">
              <a:off x="3494969" y="3424775"/>
              <a:ext cx="1550612" cy="369332"/>
            </a:xfrm>
            <a:prstGeom prst="rect">
              <a:avLst/>
            </a:prstGeom>
            <a:grpFill/>
          </p:spPr>
          <p:txBody>
            <a:bodyPr wrap="none" rtlCol="0">
              <a:spAutoFit/>
            </a:bodyPr>
            <a:lstStyle/>
            <a:p>
              <a:r>
                <a:rPr lang="en-US" dirty="0" smtClean="0"/>
                <a:t>Energy Output</a:t>
              </a:r>
              <a:endParaRPr lang="en-US" dirty="0"/>
            </a:p>
          </p:txBody>
        </p:sp>
        <p:sp>
          <p:nvSpPr>
            <p:cNvPr id="4" name="TextBox 3"/>
            <p:cNvSpPr txBox="1"/>
            <p:nvPr/>
          </p:nvSpPr>
          <p:spPr>
            <a:xfrm>
              <a:off x="5071136" y="4669696"/>
              <a:ext cx="2080580" cy="369332"/>
            </a:xfrm>
            <a:prstGeom prst="rect">
              <a:avLst/>
            </a:prstGeom>
            <a:grpFill/>
          </p:spPr>
          <p:txBody>
            <a:bodyPr wrap="none" rtlCol="0">
              <a:spAutoFit/>
            </a:bodyPr>
            <a:lstStyle/>
            <a:p>
              <a:r>
                <a:rPr lang="en-US" dirty="0" smtClean="0"/>
                <a:t>Temperature (10</a:t>
              </a:r>
              <a:r>
                <a:rPr lang="en-US" baseline="30000" dirty="0" smtClean="0"/>
                <a:t>7 </a:t>
              </a:r>
              <a:r>
                <a:rPr lang="en-US" dirty="0" smtClean="0"/>
                <a:t>K)</a:t>
              </a:r>
              <a:endParaRPr lang="en-US" dirty="0"/>
            </a:p>
          </p:txBody>
        </p:sp>
      </p:grpSp>
      <p:sp>
        <p:nvSpPr>
          <p:cNvPr id="8" name="TextBox 7"/>
          <p:cNvSpPr txBox="1"/>
          <p:nvPr/>
        </p:nvSpPr>
        <p:spPr>
          <a:xfrm>
            <a:off x="6518880" y="3232576"/>
            <a:ext cx="710451" cy="369332"/>
          </a:xfrm>
          <a:prstGeom prst="rect">
            <a:avLst/>
          </a:prstGeom>
          <a:noFill/>
        </p:spPr>
        <p:txBody>
          <a:bodyPr wrap="none" rtlCol="0">
            <a:spAutoFit/>
          </a:bodyPr>
          <a:lstStyle/>
          <a:p>
            <a:r>
              <a:rPr lang="en-US" dirty="0" smtClean="0"/>
              <a:t>E ~ T</a:t>
            </a:r>
            <a:r>
              <a:rPr lang="en-US" baseline="30000" dirty="0" smtClean="0"/>
              <a:t>4</a:t>
            </a:r>
            <a:endParaRPr lang="en-US" dirty="0"/>
          </a:p>
        </p:txBody>
      </p:sp>
      <p:sp>
        <p:nvSpPr>
          <p:cNvPr id="14" name="TextBox 13"/>
          <p:cNvSpPr txBox="1"/>
          <p:nvPr/>
        </p:nvSpPr>
        <p:spPr>
          <a:xfrm>
            <a:off x="5887738" y="2131633"/>
            <a:ext cx="787395" cy="369332"/>
          </a:xfrm>
          <a:prstGeom prst="rect">
            <a:avLst/>
          </a:prstGeom>
          <a:noFill/>
        </p:spPr>
        <p:txBody>
          <a:bodyPr wrap="none" rtlCol="0">
            <a:spAutoFit/>
          </a:bodyPr>
          <a:lstStyle/>
          <a:p>
            <a:r>
              <a:rPr lang="en-US" dirty="0" smtClean="0"/>
              <a:t>E ~ T</a:t>
            </a:r>
            <a:r>
              <a:rPr lang="en-US" baseline="30000" dirty="0" smtClean="0"/>
              <a:t>17</a:t>
            </a:r>
            <a:endParaRPr lang="en-US" dirty="0"/>
          </a:p>
        </p:txBody>
      </p:sp>
    </p:spTree>
    <p:extLst>
      <p:ext uri="{BB962C8B-B14F-4D97-AF65-F5344CB8AC3E}">
        <p14:creationId xmlns:p14="http://schemas.microsoft.com/office/powerpoint/2010/main" val="3947115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AEA1A1E-F5B2-6F40-9B1C-BBBBCA62E90C}" type="slidenum">
              <a:rPr lang="en-US" smtClean="0"/>
              <a:t>20</a:t>
            </a:fld>
            <a:endParaRPr lang="en-US" dirty="0"/>
          </a:p>
        </p:txBody>
      </p:sp>
      <p:sp>
        <p:nvSpPr>
          <p:cNvPr id="62" name="Oval 61"/>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Curved Right Arrow 106"/>
          <p:cNvSpPr/>
          <p:nvPr/>
        </p:nvSpPr>
        <p:spPr>
          <a:xfrm rot="10800000">
            <a:off x="7297614" y="2142500"/>
            <a:ext cx="1572847" cy="3824301"/>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8" name="TextBox 107"/>
          <p:cNvSpPr txBox="1"/>
          <p:nvPr/>
        </p:nvSpPr>
        <p:spPr>
          <a:xfrm>
            <a:off x="7630086" y="3819071"/>
            <a:ext cx="726468" cy="646331"/>
          </a:xfrm>
          <a:prstGeom prst="rect">
            <a:avLst/>
          </a:prstGeom>
          <a:noFill/>
          <a:ln>
            <a:solidFill>
              <a:srgbClr val="000000"/>
            </a:solidFill>
          </a:ln>
        </p:spPr>
        <p:txBody>
          <a:bodyPr wrap="none" rtlCol="0">
            <a:spAutoFit/>
          </a:bodyPr>
          <a:lstStyle/>
          <a:p>
            <a:pPr algn="ctr"/>
            <a:r>
              <a:rPr lang="en-US" dirty="0" smtClean="0"/>
              <a:t>1-3 </a:t>
            </a:r>
            <a:r>
              <a:rPr lang="en-US" dirty="0" err="1" smtClean="0"/>
              <a:t>yr</a:t>
            </a:r>
            <a:endParaRPr lang="en-US" dirty="0" smtClean="0"/>
          </a:p>
          <a:p>
            <a:pPr algn="ctr"/>
            <a:r>
              <a:rPr lang="en-US" dirty="0" smtClean="0"/>
              <a:t>cycle</a:t>
            </a:r>
          </a:p>
        </p:txBody>
      </p:sp>
      <p:sp>
        <p:nvSpPr>
          <p:cNvPr id="110" name="Rectangle 109"/>
          <p:cNvSpPr/>
          <p:nvPr/>
        </p:nvSpPr>
        <p:spPr>
          <a:xfrm>
            <a:off x="1958656" y="1247758"/>
            <a:ext cx="5278076" cy="5234632"/>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1" name="Group 110"/>
          <p:cNvGrpSpPr/>
          <p:nvPr/>
        </p:nvGrpSpPr>
        <p:grpSpPr>
          <a:xfrm>
            <a:off x="3554773" y="1558458"/>
            <a:ext cx="315154" cy="279507"/>
            <a:chOff x="4720024" y="4073732"/>
            <a:chExt cx="666791" cy="591370"/>
          </a:xfrm>
        </p:grpSpPr>
        <p:grpSp>
          <p:nvGrpSpPr>
            <p:cNvPr id="112" name="Group 111"/>
            <p:cNvGrpSpPr/>
            <p:nvPr/>
          </p:nvGrpSpPr>
          <p:grpSpPr>
            <a:xfrm>
              <a:off x="4720024" y="4073732"/>
              <a:ext cx="576549" cy="576549"/>
              <a:chOff x="3228875" y="3219963"/>
              <a:chExt cx="576549" cy="576549"/>
            </a:xfrm>
          </p:grpSpPr>
          <p:grpSp>
            <p:nvGrpSpPr>
              <p:cNvPr id="114" name="Group 113"/>
              <p:cNvGrpSpPr/>
              <p:nvPr/>
            </p:nvGrpSpPr>
            <p:grpSpPr>
              <a:xfrm>
                <a:off x="3228875" y="3226327"/>
                <a:ext cx="493004" cy="570185"/>
                <a:chOff x="1890136" y="2891099"/>
                <a:chExt cx="493004" cy="570185"/>
              </a:xfrm>
            </p:grpSpPr>
            <p:sp>
              <p:nvSpPr>
                <p:cNvPr id="116" name="Oval 115"/>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117" name="Oval 116"/>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115" name="Oval 114"/>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113" name="Oval 112"/>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grpSp>
        <p:nvGrpSpPr>
          <p:cNvPr id="118" name="Group 117"/>
          <p:cNvGrpSpPr/>
          <p:nvPr/>
        </p:nvGrpSpPr>
        <p:grpSpPr>
          <a:xfrm>
            <a:off x="3376134" y="1361473"/>
            <a:ext cx="666490" cy="666490"/>
            <a:chOff x="5490999" y="1703521"/>
            <a:chExt cx="605568" cy="605568"/>
          </a:xfrm>
        </p:grpSpPr>
        <p:sp>
          <p:nvSpPr>
            <p:cNvPr id="119" name="Oval 118"/>
            <p:cNvSpPr/>
            <p:nvPr/>
          </p:nvSpPr>
          <p:spPr>
            <a:xfrm>
              <a:off x="5490999" y="2092697"/>
              <a:ext cx="62739" cy="62739"/>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Oval 119"/>
            <p:cNvSpPr/>
            <p:nvPr/>
          </p:nvSpPr>
          <p:spPr>
            <a:xfrm>
              <a:off x="5490999" y="1703521"/>
              <a:ext cx="605568" cy="605568"/>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21" name="Freeform 120"/>
          <p:cNvSpPr/>
          <p:nvPr/>
        </p:nvSpPr>
        <p:spPr>
          <a:xfrm rot="5400000">
            <a:off x="2557682" y="1149516"/>
            <a:ext cx="204615" cy="1149722"/>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2" name="Straight Arrow Connector 121"/>
          <p:cNvCxnSpPr/>
          <p:nvPr/>
        </p:nvCxnSpPr>
        <p:spPr>
          <a:xfrm>
            <a:off x="4297168" y="1673173"/>
            <a:ext cx="93946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p:nvPr/>
        </p:nvCxnSpPr>
        <p:spPr>
          <a:xfrm flipV="1">
            <a:off x="3434003" y="2472375"/>
            <a:ext cx="1903269" cy="763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4" name="TextBox 123"/>
          <p:cNvSpPr txBox="1"/>
          <p:nvPr/>
        </p:nvSpPr>
        <p:spPr>
          <a:xfrm>
            <a:off x="3661708" y="2111312"/>
            <a:ext cx="1801259" cy="304866"/>
          </a:xfrm>
          <a:prstGeom prst="rect">
            <a:avLst/>
          </a:prstGeom>
          <a:noFill/>
        </p:spPr>
        <p:txBody>
          <a:bodyPr wrap="none" rtlCol="0">
            <a:spAutoFit/>
          </a:bodyPr>
          <a:lstStyle/>
          <a:p>
            <a:r>
              <a:rPr lang="en-US" sz="1200" dirty="0" smtClean="0"/>
              <a:t>Less outgoing radiation</a:t>
            </a:r>
            <a:endParaRPr lang="en-US" sz="1200" dirty="0"/>
          </a:p>
        </p:txBody>
      </p:sp>
      <p:sp>
        <p:nvSpPr>
          <p:cNvPr id="125" name="Oval 124"/>
          <p:cNvSpPr/>
          <p:nvPr/>
        </p:nvSpPr>
        <p:spPr>
          <a:xfrm>
            <a:off x="5619031" y="2126390"/>
            <a:ext cx="735708" cy="747674"/>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125"/>
          <p:cNvGrpSpPr/>
          <p:nvPr/>
        </p:nvGrpSpPr>
        <p:grpSpPr>
          <a:xfrm>
            <a:off x="2355204" y="2025092"/>
            <a:ext cx="916758" cy="916758"/>
            <a:chOff x="4563389" y="2306480"/>
            <a:chExt cx="832960" cy="832960"/>
          </a:xfrm>
        </p:grpSpPr>
        <p:sp>
          <p:nvSpPr>
            <p:cNvPr id="127" name="Oval 126"/>
            <p:cNvSpPr/>
            <p:nvPr/>
          </p:nvSpPr>
          <p:spPr>
            <a:xfrm>
              <a:off x="4563389" y="2306480"/>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8" name="Donut 127"/>
            <p:cNvSpPr/>
            <p:nvPr/>
          </p:nvSpPr>
          <p:spPr>
            <a:xfrm>
              <a:off x="4632859" y="2363619"/>
              <a:ext cx="714231" cy="714231"/>
            </a:xfrm>
            <a:prstGeom prst="donut">
              <a:avLst>
                <a:gd name="adj" fmla="val 4921"/>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129" name="Straight Arrow Connector 128"/>
          <p:cNvCxnSpPr>
            <a:stCxn id="128" idx="7"/>
          </p:cNvCxnSpPr>
          <p:nvPr/>
        </p:nvCxnSpPr>
        <p:spPr>
          <a:xfrm flipV="1">
            <a:off x="3102628" y="1935459"/>
            <a:ext cx="331375" cy="267640"/>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1958656" y="3063365"/>
            <a:ext cx="5278076" cy="0"/>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31" name="Group 130"/>
          <p:cNvGrpSpPr/>
          <p:nvPr/>
        </p:nvGrpSpPr>
        <p:grpSpPr>
          <a:xfrm>
            <a:off x="5502359" y="1514673"/>
            <a:ext cx="315154" cy="279507"/>
            <a:chOff x="4720024" y="4073732"/>
            <a:chExt cx="666791" cy="591370"/>
          </a:xfrm>
        </p:grpSpPr>
        <p:grpSp>
          <p:nvGrpSpPr>
            <p:cNvPr id="132" name="Group 131"/>
            <p:cNvGrpSpPr/>
            <p:nvPr/>
          </p:nvGrpSpPr>
          <p:grpSpPr>
            <a:xfrm>
              <a:off x="4720024" y="4073732"/>
              <a:ext cx="576549" cy="576549"/>
              <a:chOff x="3228875" y="3219963"/>
              <a:chExt cx="576549" cy="576549"/>
            </a:xfrm>
          </p:grpSpPr>
          <p:grpSp>
            <p:nvGrpSpPr>
              <p:cNvPr id="134" name="Group 133"/>
              <p:cNvGrpSpPr/>
              <p:nvPr/>
            </p:nvGrpSpPr>
            <p:grpSpPr>
              <a:xfrm>
                <a:off x="3228875" y="3226327"/>
                <a:ext cx="493004" cy="570185"/>
                <a:chOff x="1890136" y="2891099"/>
                <a:chExt cx="493004" cy="570185"/>
              </a:xfrm>
            </p:grpSpPr>
            <p:sp>
              <p:nvSpPr>
                <p:cNvPr id="136" name="Oval 135"/>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137" name="Oval 136"/>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135" name="Oval 134"/>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133" name="Oval 132"/>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cxnSp>
        <p:nvCxnSpPr>
          <p:cNvPr id="138" name="Straight Connector 137"/>
          <p:cNvCxnSpPr/>
          <p:nvPr/>
        </p:nvCxnSpPr>
        <p:spPr>
          <a:xfrm>
            <a:off x="1954708" y="4818959"/>
            <a:ext cx="5278076" cy="0"/>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39" name="Group 138"/>
          <p:cNvGrpSpPr/>
          <p:nvPr/>
        </p:nvGrpSpPr>
        <p:grpSpPr>
          <a:xfrm>
            <a:off x="3554773" y="3317749"/>
            <a:ext cx="315154" cy="279507"/>
            <a:chOff x="4720024" y="4073732"/>
            <a:chExt cx="666791" cy="591370"/>
          </a:xfrm>
        </p:grpSpPr>
        <p:grpSp>
          <p:nvGrpSpPr>
            <p:cNvPr id="140" name="Group 139"/>
            <p:cNvGrpSpPr/>
            <p:nvPr/>
          </p:nvGrpSpPr>
          <p:grpSpPr>
            <a:xfrm>
              <a:off x="4720024" y="4073732"/>
              <a:ext cx="576549" cy="576549"/>
              <a:chOff x="3228875" y="3219963"/>
              <a:chExt cx="576549" cy="576549"/>
            </a:xfrm>
          </p:grpSpPr>
          <p:grpSp>
            <p:nvGrpSpPr>
              <p:cNvPr id="142" name="Group 141"/>
              <p:cNvGrpSpPr/>
              <p:nvPr/>
            </p:nvGrpSpPr>
            <p:grpSpPr>
              <a:xfrm>
                <a:off x="3228875" y="3226327"/>
                <a:ext cx="493004" cy="570185"/>
                <a:chOff x="1890136" y="2891099"/>
                <a:chExt cx="493004" cy="570185"/>
              </a:xfrm>
            </p:grpSpPr>
            <p:sp>
              <p:nvSpPr>
                <p:cNvPr id="144" name="Oval 143"/>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145" name="Oval 144"/>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143" name="Oval 142"/>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141" name="Oval 140"/>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sp>
        <p:nvSpPr>
          <p:cNvPr id="146" name="Freeform 145"/>
          <p:cNvSpPr/>
          <p:nvPr/>
        </p:nvSpPr>
        <p:spPr>
          <a:xfrm rot="5400000">
            <a:off x="2713512" y="2908806"/>
            <a:ext cx="204615" cy="1149722"/>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7" name="Straight Arrow Connector 146"/>
          <p:cNvCxnSpPr/>
          <p:nvPr/>
        </p:nvCxnSpPr>
        <p:spPr>
          <a:xfrm>
            <a:off x="4042624" y="3458639"/>
            <a:ext cx="93946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8" name="Oval 147"/>
          <p:cNvSpPr/>
          <p:nvPr/>
        </p:nvSpPr>
        <p:spPr>
          <a:xfrm>
            <a:off x="5817513" y="3773286"/>
            <a:ext cx="916758" cy="916758"/>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9" name="Straight Arrow Connector 148"/>
          <p:cNvCxnSpPr/>
          <p:nvPr/>
        </p:nvCxnSpPr>
        <p:spPr>
          <a:xfrm flipV="1">
            <a:off x="3589833" y="4231665"/>
            <a:ext cx="1903269" cy="763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0" name="TextBox 149"/>
          <p:cNvSpPr txBox="1"/>
          <p:nvPr/>
        </p:nvSpPr>
        <p:spPr>
          <a:xfrm>
            <a:off x="3748233" y="3685771"/>
            <a:ext cx="1699344" cy="304866"/>
          </a:xfrm>
          <a:prstGeom prst="rect">
            <a:avLst/>
          </a:prstGeom>
          <a:noFill/>
        </p:spPr>
        <p:txBody>
          <a:bodyPr wrap="none" rtlCol="0">
            <a:spAutoFit/>
          </a:bodyPr>
          <a:lstStyle/>
          <a:p>
            <a:r>
              <a:rPr lang="en-US" sz="1200" dirty="0" smtClean="0"/>
              <a:t>Radiation flows freely</a:t>
            </a:r>
            <a:endParaRPr lang="en-US" sz="1200" dirty="0"/>
          </a:p>
        </p:txBody>
      </p:sp>
      <p:sp>
        <p:nvSpPr>
          <p:cNvPr id="151" name="Oval 150"/>
          <p:cNvSpPr/>
          <p:nvPr/>
        </p:nvSpPr>
        <p:spPr>
          <a:xfrm>
            <a:off x="2441757" y="3870602"/>
            <a:ext cx="735708" cy="747674"/>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2" name="Group 151"/>
          <p:cNvGrpSpPr/>
          <p:nvPr/>
        </p:nvGrpSpPr>
        <p:grpSpPr>
          <a:xfrm>
            <a:off x="5177948" y="3320757"/>
            <a:ext cx="315154" cy="279507"/>
            <a:chOff x="4720024" y="4073732"/>
            <a:chExt cx="666791" cy="591370"/>
          </a:xfrm>
        </p:grpSpPr>
        <p:grpSp>
          <p:nvGrpSpPr>
            <p:cNvPr id="153" name="Group 152"/>
            <p:cNvGrpSpPr/>
            <p:nvPr/>
          </p:nvGrpSpPr>
          <p:grpSpPr>
            <a:xfrm>
              <a:off x="4720024" y="4073732"/>
              <a:ext cx="576549" cy="576549"/>
              <a:chOff x="3228875" y="3219963"/>
              <a:chExt cx="576549" cy="576549"/>
            </a:xfrm>
          </p:grpSpPr>
          <p:grpSp>
            <p:nvGrpSpPr>
              <p:cNvPr id="155" name="Group 154"/>
              <p:cNvGrpSpPr/>
              <p:nvPr/>
            </p:nvGrpSpPr>
            <p:grpSpPr>
              <a:xfrm>
                <a:off x="3228875" y="3226327"/>
                <a:ext cx="493004" cy="570185"/>
                <a:chOff x="1890136" y="2891099"/>
                <a:chExt cx="493004" cy="570185"/>
              </a:xfrm>
            </p:grpSpPr>
            <p:sp>
              <p:nvSpPr>
                <p:cNvPr id="157" name="Oval 156"/>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158" name="Oval 157"/>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156" name="Oval 155"/>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154" name="Oval 153"/>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grpSp>
        <p:nvGrpSpPr>
          <p:cNvPr id="159" name="Group 158"/>
          <p:cNvGrpSpPr/>
          <p:nvPr/>
        </p:nvGrpSpPr>
        <p:grpSpPr>
          <a:xfrm>
            <a:off x="4982089" y="4868949"/>
            <a:ext cx="666490" cy="666490"/>
            <a:chOff x="5671339" y="4866567"/>
            <a:chExt cx="605568" cy="605568"/>
          </a:xfrm>
        </p:grpSpPr>
        <p:grpSp>
          <p:nvGrpSpPr>
            <p:cNvPr id="160" name="Group 159"/>
            <p:cNvGrpSpPr/>
            <p:nvPr/>
          </p:nvGrpSpPr>
          <p:grpSpPr>
            <a:xfrm>
              <a:off x="5833649" y="5045546"/>
              <a:ext cx="286347" cy="253958"/>
              <a:chOff x="4720024" y="4073732"/>
              <a:chExt cx="666791" cy="591370"/>
            </a:xfrm>
          </p:grpSpPr>
          <p:grpSp>
            <p:nvGrpSpPr>
              <p:cNvPr id="164" name="Group 163"/>
              <p:cNvGrpSpPr/>
              <p:nvPr/>
            </p:nvGrpSpPr>
            <p:grpSpPr>
              <a:xfrm>
                <a:off x="4720024" y="4073732"/>
                <a:ext cx="576549" cy="576549"/>
                <a:chOff x="3228875" y="3219963"/>
                <a:chExt cx="576549" cy="576549"/>
              </a:xfrm>
            </p:grpSpPr>
            <p:grpSp>
              <p:nvGrpSpPr>
                <p:cNvPr id="166" name="Group 165"/>
                <p:cNvGrpSpPr/>
                <p:nvPr/>
              </p:nvGrpSpPr>
              <p:grpSpPr>
                <a:xfrm>
                  <a:off x="3228875" y="3226327"/>
                  <a:ext cx="493004" cy="570185"/>
                  <a:chOff x="1890136" y="2891099"/>
                  <a:chExt cx="493004" cy="570185"/>
                </a:xfrm>
              </p:grpSpPr>
              <p:sp>
                <p:nvSpPr>
                  <p:cNvPr id="168" name="Oval 167"/>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169" name="Oval 16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167" name="Oval 166"/>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165" name="Oval 164"/>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grpSp>
          <p:nvGrpSpPr>
            <p:cNvPr id="161" name="Group 160"/>
            <p:cNvGrpSpPr/>
            <p:nvPr/>
          </p:nvGrpSpPr>
          <p:grpSpPr>
            <a:xfrm>
              <a:off x="5671339" y="4866567"/>
              <a:ext cx="605568" cy="605568"/>
              <a:chOff x="4522768" y="1899656"/>
              <a:chExt cx="879954" cy="879954"/>
            </a:xfrm>
          </p:grpSpPr>
          <p:sp>
            <p:nvSpPr>
              <p:cNvPr id="162" name="Oval 161"/>
              <p:cNvSpPr/>
              <p:nvPr/>
            </p:nvSpPr>
            <p:spPr>
              <a:xfrm>
                <a:off x="4522768" y="2465170"/>
                <a:ext cx="91166" cy="91166"/>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3" name="Oval 162"/>
              <p:cNvSpPr/>
              <p:nvPr/>
            </p:nvSpPr>
            <p:spPr>
              <a:xfrm>
                <a:off x="4522768" y="1899656"/>
                <a:ext cx="879954" cy="879954"/>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70" name="Straight Arrow Connector 169"/>
          <p:cNvCxnSpPr/>
          <p:nvPr/>
        </p:nvCxnSpPr>
        <p:spPr>
          <a:xfrm>
            <a:off x="3661708" y="5154430"/>
            <a:ext cx="93946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1" name="Straight Arrow Connector 170"/>
          <p:cNvCxnSpPr/>
          <p:nvPr/>
        </p:nvCxnSpPr>
        <p:spPr>
          <a:xfrm flipV="1">
            <a:off x="3632486" y="5953632"/>
            <a:ext cx="1903269" cy="763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2" name="TextBox 171"/>
          <p:cNvSpPr txBox="1"/>
          <p:nvPr/>
        </p:nvSpPr>
        <p:spPr>
          <a:xfrm>
            <a:off x="3661708" y="4795911"/>
            <a:ext cx="1164964" cy="304866"/>
          </a:xfrm>
          <a:prstGeom prst="rect">
            <a:avLst/>
          </a:prstGeom>
          <a:noFill/>
        </p:spPr>
        <p:txBody>
          <a:bodyPr wrap="none" rtlCol="0">
            <a:spAutoFit/>
          </a:bodyPr>
          <a:lstStyle/>
          <a:p>
            <a:r>
              <a:rPr lang="en-US" sz="1200" dirty="0" smtClean="0"/>
              <a:t>He layer cools</a:t>
            </a:r>
            <a:endParaRPr lang="en-US" sz="1200" dirty="0"/>
          </a:p>
        </p:txBody>
      </p:sp>
      <p:grpSp>
        <p:nvGrpSpPr>
          <p:cNvPr id="173" name="Group 172"/>
          <p:cNvGrpSpPr/>
          <p:nvPr/>
        </p:nvGrpSpPr>
        <p:grpSpPr>
          <a:xfrm>
            <a:off x="5817513" y="5506349"/>
            <a:ext cx="916758" cy="916758"/>
            <a:chOff x="4743729" y="5469526"/>
            <a:chExt cx="832960" cy="832960"/>
          </a:xfrm>
        </p:grpSpPr>
        <p:sp>
          <p:nvSpPr>
            <p:cNvPr id="174" name="Oval 173"/>
            <p:cNvSpPr/>
            <p:nvPr/>
          </p:nvSpPr>
          <p:spPr>
            <a:xfrm>
              <a:off x="4743729" y="5469526"/>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5" name="Donut 174"/>
            <p:cNvSpPr/>
            <p:nvPr/>
          </p:nvSpPr>
          <p:spPr>
            <a:xfrm>
              <a:off x="4813199" y="5526665"/>
              <a:ext cx="714231" cy="714231"/>
            </a:xfrm>
            <a:prstGeom prst="donut">
              <a:avLst>
                <a:gd name="adj" fmla="val 4921"/>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76" name="Group 175"/>
          <p:cNvGrpSpPr/>
          <p:nvPr/>
        </p:nvGrpSpPr>
        <p:grpSpPr>
          <a:xfrm>
            <a:off x="2592211" y="4981525"/>
            <a:ext cx="315154" cy="279507"/>
            <a:chOff x="4720024" y="4073732"/>
            <a:chExt cx="666791" cy="591370"/>
          </a:xfrm>
        </p:grpSpPr>
        <p:grpSp>
          <p:nvGrpSpPr>
            <p:cNvPr id="177" name="Group 176"/>
            <p:cNvGrpSpPr/>
            <p:nvPr/>
          </p:nvGrpSpPr>
          <p:grpSpPr>
            <a:xfrm>
              <a:off x="4720024" y="4073732"/>
              <a:ext cx="576549" cy="576549"/>
              <a:chOff x="3228875" y="3219963"/>
              <a:chExt cx="576549" cy="576549"/>
            </a:xfrm>
          </p:grpSpPr>
          <p:grpSp>
            <p:nvGrpSpPr>
              <p:cNvPr id="179" name="Group 178"/>
              <p:cNvGrpSpPr/>
              <p:nvPr/>
            </p:nvGrpSpPr>
            <p:grpSpPr>
              <a:xfrm>
                <a:off x="3228875" y="3226327"/>
                <a:ext cx="493004" cy="570185"/>
                <a:chOff x="1890136" y="2891099"/>
                <a:chExt cx="493004" cy="570185"/>
              </a:xfrm>
            </p:grpSpPr>
            <p:sp>
              <p:nvSpPr>
                <p:cNvPr id="181" name="Oval 18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182" name="Oval 18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180" name="Oval 17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178" name="Oval 177"/>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sp>
        <p:nvSpPr>
          <p:cNvPr id="183" name="Freeform 182"/>
          <p:cNvSpPr/>
          <p:nvPr/>
        </p:nvSpPr>
        <p:spPr>
          <a:xfrm rot="5400000">
            <a:off x="6065746" y="2908808"/>
            <a:ext cx="204615" cy="1149722"/>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4" name="TextBox 183"/>
          <p:cNvSpPr txBox="1"/>
          <p:nvPr/>
        </p:nvSpPr>
        <p:spPr>
          <a:xfrm>
            <a:off x="6866771" y="1333638"/>
            <a:ext cx="332008" cy="406488"/>
          </a:xfrm>
          <a:prstGeom prst="rect">
            <a:avLst/>
          </a:prstGeom>
          <a:noFill/>
        </p:spPr>
        <p:txBody>
          <a:bodyPr wrap="none" rtlCol="0">
            <a:spAutoFit/>
          </a:bodyPr>
          <a:lstStyle/>
          <a:p>
            <a:r>
              <a:rPr lang="en-US" dirty="0" smtClean="0"/>
              <a:t>1</a:t>
            </a:r>
            <a:endParaRPr lang="en-US" dirty="0"/>
          </a:p>
        </p:txBody>
      </p:sp>
      <p:sp>
        <p:nvSpPr>
          <p:cNvPr id="185" name="TextBox 184"/>
          <p:cNvSpPr txBox="1"/>
          <p:nvPr/>
        </p:nvSpPr>
        <p:spPr>
          <a:xfrm>
            <a:off x="6865975" y="3114505"/>
            <a:ext cx="332008" cy="406488"/>
          </a:xfrm>
          <a:prstGeom prst="rect">
            <a:avLst/>
          </a:prstGeom>
          <a:noFill/>
        </p:spPr>
        <p:txBody>
          <a:bodyPr wrap="none" rtlCol="0">
            <a:spAutoFit/>
          </a:bodyPr>
          <a:lstStyle/>
          <a:p>
            <a:r>
              <a:rPr lang="en-US" dirty="0"/>
              <a:t>2</a:t>
            </a:r>
          </a:p>
        </p:txBody>
      </p:sp>
      <p:sp>
        <p:nvSpPr>
          <p:cNvPr id="186" name="TextBox 185"/>
          <p:cNvSpPr txBox="1"/>
          <p:nvPr/>
        </p:nvSpPr>
        <p:spPr>
          <a:xfrm>
            <a:off x="6866771" y="4868949"/>
            <a:ext cx="332008" cy="406488"/>
          </a:xfrm>
          <a:prstGeom prst="rect">
            <a:avLst/>
          </a:prstGeom>
          <a:noFill/>
        </p:spPr>
        <p:txBody>
          <a:bodyPr wrap="none" rtlCol="0">
            <a:spAutoFit/>
          </a:bodyPr>
          <a:lstStyle/>
          <a:p>
            <a:r>
              <a:rPr lang="en-US" dirty="0"/>
              <a:t>3</a:t>
            </a:r>
          </a:p>
        </p:txBody>
      </p:sp>
      <p:sp>
        <p:nvSpPr>
          <p:cNvPr id="187" name="Oval 186"/>
          <p:cNvSpPr/>
          <p:nvPr/>
        </p:nvSpPr>
        <p:spPr>
          <a:xfrm>
            <a:off x="2355204" y="5495253"/>
            <a:ext cx="916758" cy="916758"/>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Oval 187"/>
          <p:cNvSpPr/>
          <p:nvPr/>
        </p:nvSpPr>
        <p:spPr>
          <a:xfrm>
            <a:off x="6285688" y="1622069"/>
            <a:ext cx="69051" cy="69051"/>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Cross 188"/>
          <p:cNvSpPr/>
          <p:nvPr/>
        </p:nvSpPr>
        <p:spPr>
          <a:xfrm>
            <a:off x="5972063" y="1575061"/>
            <a:ext cx="161402" cy="161402"/>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Oval 189"/>
          <p:cNvSpPr/>
          <p:nvPr/>
        </p:nvSpPr>
        <p:spPr>
          <a:xfrm>
            <a:off x="3369970" y="5093286"/>
            <a:ext cx="69051" cy="69051"/>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Cross 190"/>
          <p:cNvSpPr/>
          <p:nvPr/>
        </p:nvSpPr>
        <p:spPr>
          <a:xfrm>
            <a:off x="3056345" y="5046278"/>
            <a:ext cx="161402" cy="161402"/>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2" name="TextBox 191"/>
          <p:cNvSpPr txBox="1"/>
          <p:nvPr/>
        </p:nvSpPr>
        <p:spPr>
          <a:xfrm>
            <a:off x="3821521" y="5254974"/>
            <a:ext cx="951294" cy="508110"/>
          </a:xfrm>
          <a:prstGeom prst="rect">
            <a:avLst/>
          </a:prstGeom>
          <a:noFill/>
        </p:spPr>
        <p:txBody>
          <a:bodyPr wrap="none" rtlCol="0">
            <a:spAutoFit/>
          </a:bodyPr>
          <a:lstStyle/>
          <a:p>
            <a:pPr algn="ctr"/>
            <a:r>
              <a:rPr lang="en-US" sz="1200" dirty="0" smtClean="0"/>
              <a:t>He</a:t>
            </a:r>
            <a:r>
              <a:rPr lang="en-US" sz="1200" baseline="30000" dirty="0" smtClean="0"/>
              <a:t>+</a:t>
            </a:r>
            <a:r>
              <a:rPr lang="en-US" sz="1200" dirty="0" smtClean="0"/>
              <a:t> ions</a:t>
            </a:r>
          </a:p>
          <a:p>
            <a:pPr algn="ctr"/>
            <a:r>
              <a:rPr lang="en-US" sz="1200" dirty="0" smtClean="0"/>
              <a:t>recombine</a:t>
            </a:r>
            <a:endParaRPr lang="en-US" sz="1200" dirty="0"/>
          </a:p>
        </p:txBody>
      </p:sp>
      <p:sp>
        <p:nvSpPr>
          <p:cNvPr id="193" name="TextBox 192"/>
          <p:cNvSpPr txBox="1"/>
          <p:nvPr/>
        </p:nvSpPr>
        <p:spPr>
          <a:xfrm>
            <a:off x="3951328" y="1260849"/>
            <a:ext cx="1759825" cy="304866"/>
          </a:xfrm>
          <a:prstGeom prst="rect">
            <a:avLst/>
          </a:prstGeom>
          <a:noFill/>
        </p:spPr>
        <p:txBody>
          <a:bodyPr wrap="none" rtlCol="0">
            <a:spAutoFit/>
          </a:bodyPr>
          <a:lstStyle/>
          <a:p>
            <a:r>
              <a:rPr lang="en-US" sz="1200" dirty="0" smtClean="0"/>
              <a:t>He</a:t>
            </a:r>
            <a:r>
              <a:rPr lang="en-US" sz="1200" baseline="30000" dirty="0" smtClean="0"/>
              <a:t>+</a:t>
            </a:r>
            <a:r>
              <a:rPr lang="en-US" sz="1200" dirty="0" smtClean="0"/>
              <a:t> ions become He</a:t>
            </a:r>
            <a:r>
              <a:rPr lang="en-US" sz="1200" baseline="30000" dirty="0" smtClean="0"/>
              <a:t>++</a:t>
            </a:r>
            <a:endParaRPr lang="en-US" sz="1200" baseline="30000" dirty="0"/>
          </a:p>
        </p:txBody>
      </p:sp>
      <p:sp>
        <p:nvSpPr>
          <p:cNvPr id="194" name="Freeform 193"/>
          <p:cNvSpPr/>
          <p:nvPr/>
        </p:nvSpPr>
        <p:spPr>
          <a:xfrm rot="5400000">
            <a:off x="6221623" y="4648955"/>
            <a:ext cx="204615" cy="1149722"/>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4" name="Title 1"/>
          <p:cNvSpPr txBox="1">
            <a:spLocks/>
          </p:cNvSpPr>
          <p:nvPr/>
        </p:nvSpPr>
        <p:spPr>
          <a:xfrm>
            <a:off x="1213884" y="21927"/>
            <a:ext cx="7117862" cy="1246032"/>
          </a:xfrm>
          <a:prstGeom prst="rect">
            <a:avLst/>
          </a:prstGeom>
        </p:spPr>
        <p:txBody>
          <a:bodyPr vert="horz" lIns="91440" tIns="45720" rIns="91440" bIns="45720" rtlCol="0" anchor="ct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Short-term AGB Pulsations</a:t>
            </a:r>
            <a:endParaRPr lang="en-US" dirty="0"/>
          </a:p>
        </p:txBody>
      </p:sp>
      <p:sp>
        <p:nvSpPr>
          <p:cNvPr id="205" name="Footer Placeholder 3"/>
          <p:cNvSpPr>
            <a:spLocks noGrp="1"/>
          </p:cNvSpPr>
          <p:nvPr>
            <p:ph type="ftr" sz="quarter" idx="11"/>
          </p:nvPr>
        </p:nvSpPr>
        <p:spPr>
          <a:xfrm>
            <a:off x="3124200" y="6356350"/>
            <a:ext cx="2895600" cy="365125"/>
          </a:xfrm>
        </p:spPr>
        <p:txBody>
          <a:bodyPr/>
          <a:lstStyle/>
          <a:p>
            <a:r>
              <a:rPr lang="en-US" dirty="0" smtClean="0"/>
              <a:t>Winds and Mass Loss</a:t>
            </a:r>
            <a:endParaRPr lang="en-US" dirty="0"/>
          </a:p>
        </p:txBody>
      </p:sp>
    </p:spTree>
    <p:extLst>
      <p:ext uri="{BB962C8B-B14F-4D97-AF65-F5344CB8AC3E}">
        <p14:creationId xmlns:p14="http://schemas.microsoft.com/office/powerpoint/2010/main" val="15399428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8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7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7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5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9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7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7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10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8" grpId="0" animBg="1"/>
      <p:bldP spid="121" grpId="0" animBg="1"/>
      <p:bldP spid="124" grpId="0"/>
      <p:bldP spid="125" grpId="0" animBg="1"/>
      <p:bldP spid="146" grpId="0" animBg="1"/>
      <p:bldP spid="148" grpId="0" animBg="1"/>
      <p:bldP spid="150" grpId="0"/>
      <p:bldP spid="151" grpId="0" animBg="1"/>
      <p:bldP spid="172" grpId="0"/>
      <p:bldP spid="183" grpId="0" animBg="1"/>
      <p:bldP spid="184" grpId="0"/>
      <p:bldP spid="185" grpId="0"/>
      <p:bldP spid="186" grpId="0"/>
      <p:bldP spid="187" grpId="0" animBg="1"/>
      <p:bldP spid="188" grpId="0" animBg="1"/>
      <p:bldP spid="189" grpId="0" animBg="1"/>
      <p:bldP spid="190" grpId="0" animBg="1"/>
      <p:bldP spid="191" grpId="0" animBg="1"/>
      <p:bldP spid="192" grpId="0"/>
      <p:bldP spid="193" grpId="0"/>
      <p:bldP spid="19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AEA1A1E-F5B2-6F40-9B1C-BBBBCA62E90C}" type="slidenum">
              <a:rPr lang="en-US" smtClean="0"/>
              <a:t>21</a:t>
            </a:fld>
            <a:endParaRPr lang="en-US" dirty="0"/>
          </a:p>
        </p:txBody>
      </p:sp>
      <p:sp>
        <p:nvSpPr>
          <p:cNvPr id="59" name="Oval 5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
          </p:nvPr>
        </p:nvSpPr>
        <p:spPr>
          <a:xfrm>
            <a:off x="4884616" y="1900106"/>
            <a:ext cx="4116098" cy="3336192"/>
          </a:xfrm>
        </p:spPr>
        <p:txBody>
          <a:bodyPr>
            <a:normAutofit/>
          </a:bodyPr>
          <a:lstStyle/>
          <a:p>
            <a:r>
              <a:rPr lang="en-US" sz="2800" dirty="0" smtClean="0"/>
              <a:t>Variations in radius cause variations in brightness</a:t>
            </a:r>
          </a:p>
          <a:p>
            <a:r>
              <a:rPr lang="en-US" sz="2800" dirty="0" smtClean="0"/>
              <a:t>Over period of ~1 </a:t>
            </a:r>
            <a:r>
              <a:rPr lang="en-US" sz="2800" dirty="0" err="1" smtClean="0"/>
              <a:t>yr</a:t>
            </a:r>
            <a:r>
              <a:rPr lang="en-US" sz="2800" dirty="0" smtClean="0"/>
              <a:t> T </a:t>
            </a:r>
            <a:r>
              <a:rPr lang="en-US" sz="2800" dirty="0" err="1" smtClean="0"/>
              <a:t>Ceph</a:t>
            </a:r>
            <a:r>
              <a:rPr lang="en-US" sz="2800" dirty="0" smtClean="0"/>
              <a:t> changes by factor of ~144 in L</a:t>
            </a:r>
            <a:r>
              <a:rPr lang="en-US" sz="2800" baseline="-25000" dirty="0" smtClean="0"/>
              <a:t>V</a:t>
            </a:r>
            <a:endParaRPr lang="en-US" sz="2800" dirty="0"/>
          </a:p>
        </p:txBody>
      </p:sp>
      <p:pic>
        <p:nvPicPr>
          <p:cNvPr id="8" name="Picture 7"/>
          <p:cNvPicPr>
            <a:picLocks noChangeAspect="1"/>
          </p:cNvPicPr>
          <p:nvPr/>
        </p:nvPicPr>
        <p:blipFill>
          <a:blip r:embed="rId3"/>
          <a:stretch>
            <a:fillRect/>
          </a:stretch>
        </p:blipFill>
        <p:spPr>
          <a:xfrm>
            <a:off x="149469" y="1907924"/>
            <a:ext cx="4533900" cy="3162300"/>
          </a:xfrm>
          <a:prstGeom prst="rect">
            <a:avLst/>
          </a:prstGeom>
          <a:ln>
            <a:solidFill>
              <a:srgbClr val="000000"/>
            </a:solidFill>
          </a:ln>
        </p:spPr>
      </p:pic>
      <p:sp>
        <p:nvSpPr>
          <p:cNvPr id="9" name="TextBox 8"/>
          <p:cNvSpPr txBox="1"/>
          <p:nvPr/>
        </p:nvSpPr>
        <p:spPr>
          <a:xfrm>
            <a:off x="709644" y="5070224"/>
            <a:ext cx="3529820" cy="646331"/>
          </a:xfrm>
          <a:prstGeom prst="rect">
            <a:avLst/>
          </a:prstGeom>
          <a:noFill/>
        </p:spPr>
        <p:txBody>
          <a:bodyPr wrap="none" rtlCol="0">
            <a:spAutoFit/>
          </a:bodyPr>
          <a:lstStyle/>
          <a:p>
            <a:pPr algn="ctr"/>
            <a:r>
              <a:rPr lang="en-US" dirty="0" smtClean="0"/>
              <a:t>T </a:t>
            </a:r>
            <a:r>
              <a:rPr lang="en-US" dirty="0" err="1" smtClean="0"/>
              <a:t>Cep</a:t>
            </a:r>
            <a:r>
              <a:rPr lang="en-US" dirty="0" smtClean="0"/>
              <a:t> over 16 Months from AAVSO;</a:t>
            </a:r>
          </a:p>
          <a:p>
            <a:pPr algn="ctr"/>
            <a:r>
              <a:rPr lang="en-US" dirty="0" err="1" smtClean="0"/>
              <a:t>Niyogi</a:t>
            </a:r>
            <a:r>
              <a:rPr lang="en-US" dirty="0" smtClean="0"/>
              <a:t> et al 2011</a:t>
            </a:r>
            <a:endParaRPr lang="en-US" dirty="0"/>
          </a:p>
        </p:txBody>
      </p:sp>
      <p:sp>
        <p:nvSpPr>
          <p:cNvPr id="62" name="Title 1"/>
          <p:cNvSpPr txBox="1">
            <a:spLocks/>
          </p:cNvSpPr>
          <p:nvPr/>
        </p:nvSpPr>
        <p:spPr>
          <a:xfrm>
            <a:off x="609600" y="129388"/>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Short-term AGB Pulsations</a:t>
            </a:r>
            <a:endParaRPr lang="en-US" dirty="0"/>
          </a:p>
        </p:txBody>
      </p:sp>
      <p:sp>
        <p:nvSpPr>
          <p:cNvPr id="63" name="Footer Placeholder 3"/>
          <p:cNvSpPr>
            <a:spLocks noGrp="1"/>
          </p:cNvSpPr>
          <p:nvPr>
            <p:ph type="ftr" sz="quarter" idx="11"/>
          </p:nvPr>
        </p:nvSpPr>
        <p:spPr>
          <a:xfrm>
            <a:off x="3124200" y="6356350"/>
            <a:ext cx="2895600" cy="365125"/>
          </a:xfrm>
        </p:spPr>
        <p:txBody>
          <a:bodyPr/>
          <a:lstStyle/>
          <a:p>
            <a:r>
              <a:rPr lang="en-US" dirty="0" smtClean="0"/>
              <a:t>Winds and Mass Loss</a:t>
            </a:r>
            <a:endParaRPr lang="en-US" dirty="0"/>
          </a:p>
        </p:txBody>
      </p:sp>
    </p:spTree>
    <p:extLst>
      <p:ext uri="{BB962C8B-B14F-4D97-AF65-F5344CB8AC3E}">
        <p14:creationId xmlns:p14="http://schemas.microsoft.com/office/powerpoint/2010/main" val="283552272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22</a:t>
            </a:fld>
            <a:endParaRPr lang="en-US"/>
          </a:p>
        </p:txBody>
      </p:sp>
      <p:sp>
        <p:nvSpPr>
          <p:cNvPr id="7" name="Title 1"/>
          <p:cNvSpPr txBox="1">
            <a:spLocks/>
          </p:cNvSpPr>
          <p:nvPr/>
        </p:nvSpPr>
        <p:spPr>
          <a:xfrm>
            <a:off x="609600" y="129388"/>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Short-term AGB Pulsations</a:t>
            </a:r>
            <a:endParaRPr lang="en-US" dirty="0"/>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76547" y="1691499"/>
            <a:ext cx="4644525" cy="4595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854660" y="1872805"/>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833651" y="2018952"/>
            <a:ext cx="552559" cy="561546"/>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3750456" y="2280316"/>
            <a:ext cx="1905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2706656" y="3075842"/>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3750456" y="3483353"/>
            <a:ext cx="1905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6010961" y="3231806"/>
            <a:ext cx="552559" cy="561546"/>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nut 18"/>
          <p:cNvSpPr/>
          <p:nvPr/>
        </p:nvSpPr>
        <p:spPr>
          <a:xfrm>
            <a:off x="5658395" y="2897278"/>
            <a:ext cx="1258772" cy="1258772"/>
          </a:xfrm>
          <a:prstGeom prst="donut">
            <a:avLst>
              <a:gd name="adj" fmla="val 10981"/>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1" name="Group 30"/>
          <p:cNvGrpSpPr/>
          <p:nvPr/>
        </p:nvGrpSpPr>
        <p:grpSpPr>
          <a:xfrm>
            <a:off x="3585414" y="3908802"/>
            <a:ext cx="2269246" cy="2269246"/>
            <a:chOff x="7809975" y="3032270"/>
            <a:chExt cx="1258772" cy="1258772"/>
          </a:xfrm>
        </p:grpSpPr>
        <p:sp>
          <p:nvSpPr>
            <p:cNvPr id="29" name="Oval 28"/>
            <p:cNvSpPr/>
            <p:nvPr/>
          </p:nvSpPr>
          <p:spPr>
            <a:xfrm>
              <a:off x="8162541" y="3366798"/>
              <a:ext cx="552559" cy="561546"/>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Donut 29"/>
            <p:cNvSpPr/>
            <p:nvPr/>
          </p:nvSpPr>
          <p:spPr>
            <a:xfrm>
              <a:off x="7809975" y="3032270"/>
              <a:ext cx="1258772" cy="1258772"/>
            </a:xfrm>
            <a:prstGeom prst="donut">
              <a:avLst>
                <a:gd name="adj" fmla="val 10981"/>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Arrow Connector 32"/>
          <p:cNvCxnSpPr/>
          <p:nvPr/>
        </p:nvCxnSpPr>
        <p:spPr>
          <a:xfrm>
            <a:off x="5205579" y="5016590"/>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3789909" y="5007354"/>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a:off x="4492070" y="4340581"/>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V="1">
            <a:off x="4496886" y="5705250"/>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rot="2700000">
            <a:off x="3798335" y="4115234"/>
            <a:ext cx="1854002" cy="1803001"/>
            <a:chOff x="5941489" y="4256407"/>
            <a:chExt cx="1854002" cy="1803001"/>
          </a:xfrm>
        </p:grpSpPr>
        <p:cxnSp>
          <p:nvCxnSpPr>
            <p:cNvPr id="37" name="Straight Arrow Connector 36"/>
            <p:cNvCxnSpPr/>
            <p:nvPr/>
          </p:nvCxnSpPr>
          <p:spPr>
            <a:xfrm>
              <a:off x="7357159" y="5151582"/>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5941489" y="5142346"/>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6200000">
              <a:off x="6643650" y="4475573"/>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V="1">
              <a:off x="6648466" y="5840242"/>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08309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23</a:t>
            </a:fld>
            <a:endParaRPr lang="en-US"/>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tent Placeholder 2"/>
          <p:cNvSpPr>
            <a:spLocks noGrp="1"/>
          </p:cNvSpPr>
          <p:nvPr>
            <p:ph idx="1"/>
          </p:nvPr>
        </p:nvSpPr>
        <p:spPr>
          <a:xfrm>
            <a:off x="302846" y="1690076"/>
            <a:ext cx="8536354" cy="4200770"/>
          </a:xfrm>
        </p:spPr>
        <p:txBody>
          <a:bodyPr>
            <a:noAutofit/>
          </a:bodyPr>
          <a:lstStyle/>
          <a:p>
            <a:r>
              <a:rPr lang="en-US" dirty="0" smtClean="0">
                <a:solidFill>
                  <a:srgbClr val="000000"/>
                </a:solidFill>
              </a:rPr>
              <a:t>Pulsations increase distance of molecules in AGB atmospheres from star</a:t>
            </a:r>
          </a:p>
          <a:p>
            <a:r>
              <a:rPr lang="en-US" dirty="0" smtClean="0">
                <a:solidFill>
                  <a:srgbClr val="000000"/>
                </a:solidFill>
              </a:rPr>
              <a:t>Increase density of material at large distances</a:t>
            </a:r>
          </a:p>
          <a:p>
            <a:r>
              <a:rPr lang="en-US" dirty="0" smtClean="0">
                <a:solidFill>
                  <a:srgbClr val="000000"/>
                </a:solidFill>
              </a:rPr>
              <a:t>Decrease effective gravity at molecule location</a:t>
            </a:r>
          </a:p>
          <a:p>
            <a:r>
              <a:rPr lang="en-US" dirty="0" smtClean="0">
                <a:solidFill>
                  <a:srgbClr val="000000"/>
                </a:solidFill>
              </a:rPr>
              <a:t>Decrease temperature at molecule location</a:t>
            </a:r>
          </a:p>
          <a:p>
            <a:r>
              <a:rPr lang="en-US" dirty="0" smtClean="0">
                <a:solidFill>
                  <a:srgbClr val="000000"/>
                </a:solidFill>
              </a:rPr>
              <a:t>Allows for dust formation and acceleration!</a:t>
            </a:r>
          </a:p>
          <a:p>
            <a:endParaRPr lang="en-US" dirty="0">
              <a:solidFill>
                <a:srgbClr val="000000"/>
              </a:solidFill>
            </a:endParaRPr>
          </a:p>
        </p:txBody>
      </p:sp>
      <p:sp>
        <p:nvSpPr>
          <p:cNvPr id="10" name="Title 1"/>
          <p:cNvSpPr txBox="1">
            <a:spLocks/>
          </p:cNvSpPr>
          <p:nvPr/>
        </p:nvSpPr>
        <p:spPr>
          <a:xfrm>
            <a:off x="609600" y="129388"/>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Short-term AGB Pulsations</a:t>
            </a:r>
            <a:endParaRPr lang="en-US" dirty="0"/>
          </a:p>
        </p:txBody>
      </p:sp>
      <p:sp>
        <p:nvSpPr>
          <p:cNvPr id="2" name="TextBox 1"/>
          <p:cNvSpPr txBox="1"/>
          <p:nvPr/>
        </p:nvSpPr>
        <p:spPr>
          <a:xfrm>
            <a:off x="6180285" y="5706180"/>
            <a:ext cx="2506515" cy="369332"/>
          </a:xfrm>
          <a:prstGeom prst="rect">
            <a:avLst/>
          </a:prstGeom>
          <a:noFill/>
        </p:spPr>
        <p:txBody>
          <a:bodyPr wrap="none" rtlCol="0">
            <a:spAutoFit/>
          </a:bodyPr>
          <a:lstStyle/>
          <a:p>
            <a:r>
              <a:rPr lang="en-US" dirty="0" err="1" smtClean="0"/>
              <a:t>Lamers</a:t>
            </a:r>
            <a:r>
              <a:rPr lang="en-US" dirty="0" smtClean="0"/>
              <a:t> &amp; </a:t>
            </a:r>
            <a:r>
              <a:rPr lang="en-US" dirty="0" err="1" smtClean="0"/>
              <a:t>Cassinelli</a:t>
            </a:r>
            <a:r>
              <a:rPr lang="en-US" dirty="0" smtClean="0"/>
              <a:t> 1999</a:t>
            </a:r>
            <a:endParaRPr lang="en-US" dirty="0"/>
          </a:p>
        </p:txBody>
      </p:sp>
    </p:spTree>
    <p:extLst>
      <p:ext uri="{BB962C8B-B14F-4D97-AF65-F5344CB8AC3E}">
        <p14:creationId xmlns:p14="http://schemas.microsoft.com/office/powerpoint/2010/main" val="42543954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24</a:t>
            </a:fld>
            <a:endParaRPr lang="en-US"/>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609600" y="41467"/>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AGB Dust Sources</a:t>
            </a:r>
            <a:endParaRPr lang="en-US" dirty="0"/>
          </a:p>
        </p:txBody>
      </p:sp>
      <p:sp>
        <p:nvSpPr>
          <p:cNvPr id="9" name="Rectangle 8"/>
          <p:cNvSpPr/>
          <p:nvPr/>
        </p:nvSpPr>
        <p:spPr>
          <a:xfrm>
            <a:off x="155787" y="1676912"/>
            <a:ext cx="8792827" cy="471912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068971" y="6025512"/>
            <a:ext cx="2095666" cy="324723"/>
          </a:xfrm>
          <a:prstGeom prst="rect">
            <a:avLst/>
          </a:prstGeom>
          <a:noFill/>
        </p:spPr>
        <p:txBody>
          <a:bodyPr wrap="none" rtlCol="0">
            <a:spAutoFit/>
          </a:bodyPr>
          <a:lstStyle/>
          <a:p>
            <a:r>
              <a:rPr lang="en-US" sz="1200" dirty="0" smtClean="0"/>
              <a:t>*Not the least bit to scale </a:t>
            </a:r>
            <a:endParaRPr lang="en-US" sz="1200" dirty="0"/>
          </a:p>
        </p:txBody>
      </p:sp>
      <p:grpSp>
        <p:nvGrpSpPr>
          <p:cNvPr id="41" name="Group 40"/>
          <p:cNvGrpSpPr/>
          <p:nvPr/>
        </p:nvGrpSpPr>
        <p:grpSpPr>
          <a:xfrm>
            <a:off x="343811" y="1903482"/>
            <a:ext cx="4284392" cy="4284392"/>
            <a:chOff x="588036" y="1903482"/>
            <a:chExt cx="4284392" cy="4284392"/>
          </a:xfrm>
        </p:grpSpPr>
        <p:sp>
          <p:nvSpPr>
            <p:cNvPr id="11" name="Oval 10"/>
            <p:cNvSpPr/>
            <p:nvPr/>
          </p:nvSpPr>
          <p:spPr>
            <a:xfrm>
              <a:off x="588036" y="1903482"/>
              <a:ext cx="4284392" cy="4284392"/>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712821" y="3010613"/>
              <a:ext cx="2057470" cy="2056413"/>
            </a:xfrm>
            <a:prstGeom prst="ellipse">
              <a:avLst/>
            </a:prstGeom>
            <a:gradFill flip="none" rotWithShape="1">
              <a:gsLst>
                <a:gs pos="0">
                  <a:srgbClr val="FF0000"/>
                </a:gs>
                <a:gs pos="100000">
                  <a:schemeClr val="bg1">
                    <a:lumMod val="75000"/>
                  </a:schemeClr>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1926843" y="3236359"/>
              <a:ext cx="1628180" cy="1628180"/>
            </a:xfrm>
            <a:prstGeom prst="ellipse">
              <a:avLst/>
            </a:prstGeom>
            <a:gradFill flip="none" rotWithShape="1">
              <a:gsLst>
                <a:gs pos="0">
                  <a:schemeClr val="tx1"/>
                </a:gs>
                <a:gs pos="100000">
                  <a:schemeClr val="bg1">
                    <a:lumMod val="85000"/>
                  </a:schemeClr>
                </a:gs>
              </a:gsLst>
              <a:path path="circle">
                <a:fillToRect l="50000" t="50000" r="50000" b="50000"/>
              </a:path>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63483" y="3482718"/>
              <a:ext cx="1149713" cy="1149713"/>
            </a:xfrm>
            <a:prstGeom prst="ellipse">
              <a:avLst/>
            </a:prstGeom>
            <a:gradFill flip="none" rotWithShape="1">
              <a:gsLst>
                <a:gs pos="38000">
                  <a:srgbClr val="660066"/>
                </a:gs>
                <a:gs pos="100000">
                  <a:srgbClr val="FF0000"/>
                </a:gs>
              </a:gsLst>
              <a:path path="circle">
                <a:fillToRect l="50000" t="50000" r="50000" b="50000"/>
              </a:path>
              <a:tileRec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190128" y="3651003"/>
              <a:ext cx="1092976" cy="1095536"/>
            </a:xfrm>
            <a:prstGeom prst="rect">
              <a:avLst/>
            </a:prstGeom>
            <a:noFill/>
          </p:spPr>
          <p:txBody>
            <a:bodyPr wrap="square" rtlCol="0">
              <a:prstTxWarp prst="textArchUp">
                <a:avLst>
                  <a:gd name="adj" fmla="val 8329573"/>
                </a:avLst>
              </a:prstTxWarp>
              <a:spAutoFit/>
            </a:bodyPr>
            <a:lstStyle/>
            <a:p>
              <a:pPr algn="ctr"/>
              <a:r>
                <a:rPr lang="en-US" sz="1200" b="1" dirty="0" smtClean="0">
                  <a:solidFill>
                    <a:schemeClr val="bg1"/>
                  </a:solidFill>
                </a:rPr>
                <a:t>He shell fusion</a:t>
              </a:r>
              <a:endParaRPr lang="en-US" sz="1200" b="1" dirty="0">
                <a:solidFill>
                  <a:schemeClr val="bg1"/>
                </a:solidFill>
              </a:endParaRPr>
            </a:p>
          </p:txBody>
        </p:sp>
        <p:sp>
          <p:nvSpPr>
            <p:cNvPr id="19" name="TextBox 18"/>
            <p:cNvSpPr txBox="1"/>
            <p:nvPr/>
          </p:nvSpPr>
          <p:spPr>
            <a:xfrm rot="13100393">
              <a:off x="1867264" y="3166856"/>
              <a:ext cx="1726360" cy="1644133"/>
            </a:xfrm>
            <a:prstGeom prst="rect">
              <a:avLst/>
            </a:prstGeom>
            <a:noFill/>
          </p:spPr>
          <p:txBody>
            <a:bodyPr wrap="none" rtlCol="0">
              <a:prstTxWarp prst="textArchUp">
                <a:avLst>
                  <a:gd name="adj" fmla="val 20424975"/>
                </a:avLst>
              </a:prstTxWarp>
              <a:spAutoFit/>
            </a:bodyPr>
            <a:lstStyle/>
            <a:p>
              <a:r>
                <a:rPr lang="en-US" sz="1200" b="1" dirty="0" smtClean="0">
                  <a:solidFill>
                    <a:srgbClr val="000000"/>
                  </a:solidFill>
                </a:rPr>
                <a:t>H shell fusion</a:t>
              </a:r>
              <a:endParaRPr lang="en-US" sz="1200" b="1" dirty="0">
                <a:solidFill>
                  <a:srgbClr val="000000"/>
                </a:solidFill>
              </a:endParaRPr>
            </a:p>
          </p:txBody>
        </p:sp>
        <p:sp>
          <p:nvSpPr>
            <p:cNvPr id="20" name="TextBox 19"/>
            <p:cNvSpPr txBox="1"/>
            <p:nvPr/>
          </p:nvSpPr>
          <p:spPr>
            <a:xfrm rot="12891868">
              <a:off x="2062668" y="3386052"/>
              <a:ext cx="1321897" cy="1258935"/>
            </a:xfrm>
            <a:prstGeom prst="rect">
              <a:avLst/>
            </a:prstGeom>
            <a:noFill/>
          </p:spPr>
          <p:txBody>
            <a:bodyPr wrap="none" rtlCol="0">
              <a:prstTxWarp prst="textArchUp">
                <a:avLst>
                  <a:gd name="adj" fmla="val 20424975"/>
                </a:avLst>
              </a:prstTxWarp>
              <a:spAutoFit/>
            </a:bodyPr>
            <a:lstStyle/>
            <a:p>
              <a:r>
                <a:rPr lang="en-US" sz="1200" b="1" dirty="0" smtClean="0">
                  <a:solidFill>
                    <a:srgbClr val="FFFFFF"/>
                  </a:solidFill>
                </a:rPr>
                <a:t>Inert He Shell</a:t>
              </a:r>
              <a:endParaRPr lang="en-US" sz="1200" b="1" dirty="0">
                <a:solidFill>
                  <a:srgbClr val="FFFFFF"/>
                </a:solidFill>
              </a:endParaRPr>
            </a:p>
          </p:txBody>
        </p:sp>
        <p:grpSp>
          <p:nvGrpSpPr>
            <p:cNvPr id="21" name="Group 20"/>
            <p:cNvGrpSpPr/>
            <p:nvPr/>
          </p:nvGrpSpPr>
          <p:grpSpPr>
            <a:xfrm>
              <a:off x="734802" y="2024618"/>
              <a:ext cx="3997224" cy="4058347"/>
              <a:chOff x="425116" y="1524571"/>
              <a:chExt cx="3814360" cy="3872687"/>
            </a:xfrm>
          </p:grpSpPr>
          <p:sp>
            <p:nvSpPr>
              <p:cNvPr id="22" name="Freeform 21"/>
              <p:cNvSpPr/>
              <p:nvPr/>
            </p:nvSpPr>
            <p:spPr>
              <a:xfrm>
                <a:off x="2203765" y="1524571"/>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Freeform 22"/>
              <p:cNvSpPr/>
              <p:nvPr/>
            </p:nvSpPr>
            <p:spPr>
              <a:xfrm flipH="1" flipV="1">
                <a:off x="2203765" y="4342555"/>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rot="16200000">
                <a:off x="755926" y="2928186"/>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Freeform 24"/>
              <p:cNvSpPr/>
              <p:nvPr/>
            </p:nvSpPr>
            <p:spPr>
              <a:xfrm rot="16200000" flipH="1" flipV="1">
                <a:off x="3515583" y="2876440"/>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7" name="Oval 26"/>
            <p:cNvSpPr/>
            <p:nvPr/>
          </p:nvSpPr>
          <p:spPr>
            <a:xfrm>
              <a:off x="2402466" y="3738357"/>
              <a:ext cx="651137" cy="651137"/>
            </a:xfrm>
            <a:prstGeom prst="ellipse">
              <a:avLst/>
            </a:prstGeom>
            <a:gradFill flip="none" rotWithShape="1">
              <a:gsLst>
                <a:gs pos="29000">
                  <a:schemeClr val="tx1"/>
                </a:gs>
                <a:gs pos="100000">
                  <a:srgbClr val="0080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66142" y="3747394"/>
              <a:ext cx="562251" cy="541205"/>
            </a:xfrm>
            <a:prstGeom prst="rect">
              <a:avLst/>
            </a:prstGeom>
            <a:noFill/>
          </p:spPr>
          <p:txBody>
            <a:bodyPr wrap="none" rtlCol="0">
              <a:spAutoFit/>
            </a:bodyPr>
            <a:lstStyle/>
            <a:p>
              <a:pPr algn="ctr"/>
              <a:r>
                <a:rPr lang="en-US" sz="1200" dirty="0" smtClean="0">
                  <a:solidFill>
                    <a:schemeClr val="bg1"/>
                  </a:solidFill>
                </a:rPr>
                <a:t>C+O</a:t>
              </a:r>
            </a:p>
            <a:p>
              <a:pPr algn="ctr"/>
              <a:r>
                <a:rPr lang="en-US" sz="1200" dirty="0" smtClean="0">
                  <a:solidFill>
                    <a:schemeClr val="bg1"/>
                  </a:solidFill>
                </a:rPr>
                <a:t>Core</a:t>
              </a:r>
              <a:endParaRPr lang="en-US" sz="1200" dirty="0">
                <a:solidFill>
                  <a:schemeClr val="bg1"/>
                </a:solidFill>
              </a:endParaRPr>
            </a:p>
          </p:txBody>
        </p:sp>
        <p:sp>
          <p:nvSpPr>
            <p:cNvPr id="40" name="TextBox 39"/>
            <p:cNvSpPr txBox="1"/>
            <p:nvPr/>
          </p:nvSpPr>
          <p:spPr>
            <a:xfrm rot="18999078">
              <a:off x="1004586" y="2751882"/>
              <a:ext cx="1633781" cy="369332"/>
            </a:xfrm>
            <a:prstGeom prst="rect">
              <a:avLst/>
            </a:prstGeom>
            <a:noFill/>
          </p:spPr>
          <p:txBody>
            <a:bodyPr wrap="none" rtlCol="0">
              <a:spAutoFit/>
            </a:bodyPr>
            <a:lstStyle/>
            <a:p>
              <a:r>
                <a:rPr lang="en-US" b="1" dirty="0" smtClean="0"/>
                <a:t>H/He envelope</a:t>
              </a:r>
              <a:endParaRPr lang="en-US" b="1" dirty="0"/>
            </a:p>
          </p:txBody>
        </p:sp>
      </p:grpSp>
      <p:sp>
        <p:nvSpPr>
          <p:cNvPr id="42" name="Content Placeholder 2"/>
          <p:cNvSpPr>
            <a:spLocks noGrp="1"/>
          </p:cNvSpPr>
          <p:nvPr>
            <p:ph idx="1"/>
          </p:nvPr>
        </p:nvSpPr>
        <p:spPr>
          <a:xfrm>
            <a:off x="4757615" y="2024618"/>
            <a:ext cx="4190999" cy="4000894"/>
          </a:xfrm>
        </p:spPr>
        <p:txBody>
          <a:bodyPr>
            <a:normAutofit fontScale="70000" lnSpcReduction="20000"/>
          </a:bodyPr>
          <a:lstStyle/>
          <a:p>
            <a:pPr marL="0" indent="0">
              <a:lnSpc>
                <a:spcPct val="110000"/>
              </a:lnSpc>
              <a:spcAft>
                <a:spcPts val="1200"/>
              </a:spcAft>
              <a:buNone/>
            </a:pPr>
            <a:r>
              <a:rPr lang="en-US" dirty="0" smtClean="0"/>
              <a:t>For 5 M</a:t>
            </a:r>
            <a:r>
              <a:rPr lang="en-US" baseline="-25000" dirty="0" smtClean="0"/>
              <a:t>⊙</a:t>
            </a:r>
            <a:r>
              <a:rPr lang="en-US" dirty="0" smtClean="0"/>
              <a:t> star; R</a:t>
            </a:r>
            <a:r>
              <a:rPr lang="en-US" baseline="-25000" dirty="0" smtClean="0"/>
              <a:t>*</a:t>
            </a:r>
            <a:r>
              <a:rPr lang="en-US" dirty="0" smtClean="0"/>
              <a:t> = 44.1 R</a:t>
            </a:r>
            <a:r>
              <a:rPr lang="en-US" baseline="-25000" dirty="0" smtClean="0"/>
              <a:t>⊙ </a:t>
            </a:r>
            <a:r>
              <a:rPr lang="en-US" dirty="0" smtClean="0"/>
              <a:t>(</a:t>
            </a:r>
            <a:r>
              <a:rPr lang="en-US" dirty="0" err="1" smtClean="0"/>
              <a:t>Iben</a:t>
            </a:r>
            <a:r>
              <a:rPr lang="en-US" dirty="0" smtClean="0"/>
              <a:t> 1966):</a:t>
            </a:r>
          </a:p>
          <a:p>
            <a:pPr marL="285750" indent="-285750">
              <a:lnSpc>
                <a:spcPct val="110000"/>
              </a:lnSpc>
              <a:spcAft>
                <a:spcPts val="1200"/>
              </a:spcAft>
            </a:pPr>
            <a:r>
              <a:rPr lang="en-US" dirty="0" smtClean="0"/>
              <a:t>C+O core: 0.035 R</a:t>
            </a:r>
            <a:r>
              <a:rPr lang="en-US" baseline="-25000" dirty="0" smtClean="0"/>
              <a:t>⊙</a:t>
            </a:r>
          </a:p>
          <a:p>
            <a:pPr marL="285750" indent="-285750">
              <a:lnSpc>
                <a:spcPct val="110000"/>
              </a:lnSpc>
              <a:spcAft>
                <a:spcPts val="1200"/>
              </a:spcAft>
            </a:pPr>
            <a:r>
              <a:rPr lang="en-US" dirty="0" smtClean="0"/>
              <a:t>He-fusing shell: 0.035 — 0.04 R</a:t>
            </a:r>
            <a:r>
              <a:rPr lang="en-US" baseline="-25000" dirty="0" smtClean="0"/>
              <a:t>⊙</a:t>
            </a:r>
          </a:p>
          <a:p>
            <a:pPr marL="285750" indent="-285750">
              <a:lnSpc>
                <a:spcPct val="110000"/>
              </a:lnSpc>
              <a:spcAft>
                <a:spcPts val="1200"/>
              </a:spcAft>
            </a:pPr>
            <a:r>
              <a:rPr lang="en-US" dirty="0" smtClean="0"/>
              <a:t>Inert He shell: 0.04 — 0.13 R</a:t>
            </a:r>
            <a:r>
              <a:rPr lang="en-US" baseline="-25000" dirty="0" smtClean="0"/>
              <a:t>⊙</a:t>
            </a:r>
            <a:endParaRPr lang="en-US" dirty="0" smtClean="0"/>
          </a:p>
          <a:p>
            <a:pPr marL="285750" indent="-285750">
              <a:lnSpc>
                <a:spcPct val="110000"/>
              </a:lnSpc>
              <a:spcAft>
                <a:spcPts val="1200"/>
              </a:spcAft>
            </a:pPr>
            <a:r>
              <a:rPr lang="en-US" dirty="0" smtClean="0"/>
              <a:t>H-fusing shell: 0.13 — 0.25 R</a:t>
            </a:r>
            <a:r>
              <a:rPr lang="en-US" baseline="-25000" dirty="0" smtClean="0"/>
              <a:t>⊙</a:t>
            </a:r>
            <a:endParaRPr lang="en-US" dirty="0" smtClean="0"/>
          </a:p>
          <a:p>
            <a:pPr marL="285750" indent="-285750">
              <a:lnSpc>
                <a:spcPct val="110000"/>
              </a:lnSpc>
              <a:spcAft>
                <a:spcPts val="1200"/>
              </a:spcAft>
            </a:pPr>
            <a:r>
              <a:rPr lang="en-US" dirty="0" smtClean="0"/>
              <a:t>H/He envelope: 0.25 — 44 R</a:t>
            </a:r>
            <a:r>
              <a:rPr lang="en-US" baseline="-25000" dirty="0" smtClean="0"/>
              <a:t>⊙</a:t>
            </a:r>
            <a:endParaRPr lang="en-US" dirty="0" smtClean="0"/>
          </a:p>
          <a:p>
            <a:pPr marL="0" indent="0">
              <a:buNone/>
            </a:pPr>
            <a:r>
              <a:rPr lang="en-US" dirty="0" smtClean="0"/>
              <a:t>AGB stars are huge!</a:t>
            </a:r>
            <a:endParaRPr lang="en-US" dirty="0"/>
          </a:p>
        </p:txBody>
      </p:sp>
    </p:spTree>
    <p:extLst>
      <p:ext uri="{BB962C8B-B14F-4D97-AF65-F5344CB8AC3E}">
        <p14:creationId xmlns:p14="http://schemas.microsoft.com/office/powerpoint/2010/main" val="27584651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25</a:t>
            </a:fld>
            <a:endParaRPr lang="en-US"/>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609600" y="41467"/>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AGB Dust Sources</a:t>
            </a:r>
            <a:endParaRPr lang="en-US" dirty="0"/>
          </a:p>
        </p:txBody>
      </p:sp>
      <p:sp>
        <p:nvSpPr>
          <p:cNvPr id="42" name="Content Placeholder 2"/>
          <p:cNvSpPr>
            <a:spLocks noGrp="1"/>
          </p:cNvSpPr>
          <p:nvPr>
            <p:ph idx="1"/>
          </p:nvPr>
        </p:nvSpPr>
        <p:spPr>
          <a:xfrm>
            <a:off x="849923" y="1563077"/>
            <a:ext cx="7581290" cy="4669692"/>
          </a:xfrm>
        </p:spPr>
        <p:txBody>
          <a:bodyPr>
            <a:normAutofit/>
          </a:bodyPr>
          <a:lstStyle/>
          <a:p>
            <a:pPr marL="0" indent="0">
              <a:lnSpc>
                <a:spcPct val="110000"/>
              </a:lnSpc>
              <a:spcAft>
                <a:spcPts val="1200"/>
              </a:spcAft>
              <a:buNone/>
            </a:pPr>
            <a:r>
              <a:rPr lang="en-US" dirty="0" smtClean="0"/>
              <a:t>In addition to H and He fusion products (He, C, N, O), two more processes in AGB stars produce elements found in dusty winds:</a:t>
            </a:r>
          </a:p>
          <a:p>
            <a:pPr marL="285750" indent="-285750">
              <a:lnSpc>
                <a:spcPct val="110000"/>
              </a:lnSpc>
              <a:spcAft>
                <a:spcPts val="1200"/>
              </a:spcAft>
            </a:pPr>
            <a:r>
              <a:rPr lang="en-US" dirty="0" smtClean="0"/>
              <a:t>α-process</a:t>
            </a:r>
          </a:p>
          <a:p>
            <a:pPr marL="285750" indent="-285750">
              <a:lnSpc>
                <a:spcPct val="110000"/>
              </a:lnSpc>
              <a:spcAft>
                <a:spcPts val="1200"/>
              </a:spcAft>
            </a:pPr>
            <a:r>
              <a:rPr lang="en-US" dirty="0" smtClean="0"/>
              <a:t>Slow neutron capture (s-process)</a:t>
            </a:r>
          </a:p>
          <a:p>
            <a:pPr marL="0" indent="0">
              <a:buNone/>
            </a:pPr>
            <a:endParaRPr lang="en-US" dirty="0"/>
          </a:p>
        </p:txBody>
      </p:sp>
    </p:spTree>
    <p:extLst>
      <p:ext uri="{BB962C8B-B14F-4D97-AF65-F5344CB8AC3E}">
        <p14:creationId xmlns:p14="http://schemas.microsoft.com/office/powerpoint/2010/main" val="18975096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26</a:t>
            </a:fld>
            <a:endParaRPr lang="en-US"/>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609600" y="41467"/>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AGB Dust Sources</a:t>
            </a:r>
            <a:endParaRPr lang="en-US" dirty="0"/>
          </a:p>
        </p:txBody>
      </p:sp>
      <p:sp>
        <p:nvSpPr>
          <p:cNvPr id="28" name="Rectangle 27"/>
          <p:cNvSpPr/>
          <p:nvPr/>
        </p:nvSpPr>
        <p:spPr>
          <a:xfrm>
            <a:off x="258391" y="218756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extBox 1"/>
          <p:cNvSpPr txBox="1"/>
          <p:nvPr/>
        </p:nvSpPr>
        <p:spPr>
          <a:xfrm>
            <a:off x="3497384" y="1664344"/>
            <a:ext cx="2270022" cy="523220"/>
          </a:xfrm>
          <a:prstGeom prst="rect">
            <a:avLst/>
          </a:prstGeom>
          <a:noFill/>
        </p:spPr>
        <p:txBody>
          <a:bodyPr wrap="none" rtlCol="0">
            <a:spAutoFit/>
          </a:bodyPr>
          <a:lstStyle/>
          <a:p>
            <a:r>
              <a:rPr lang="en-US" sz="2800" b="1" dirty="0" smtClean="0"/>
              <a:t>The α-process</a:t>
            </a:r>
            <a:endParaRPr lang="en-US" sz="2800" b="1" dirty="0"/>
          </a:p>
        </p:txBody>
      </p:sp>
      <p:grpSp>
        <p:nvGrpSpPr>
          <p:cNvPr id="62" name="Group 61"/>
          <p:cNvGrpSpPr/>
          <p:nvPr/>
        </p:nvGrpSpPr>
        <p:grpSpPr>
          <a:xfrm>
            <a:off x="2019982" y="4512467"/>
            <a:ext cx="433387" cy="384366"/>
            <a:chOff x="4720024" y="4073732"/>
            <a:chExt cx="666791" cy="591370"/>
          </a:xfrm>
        </p:grpSpPr>
        <p:grpSp>
          <p:nvGrpSpPr>
            <p:cNvPr id="69" name="Group 68"/>
            <p:cNvGrpSpPr/>
            <p:nvPr/>
          </p:nvGrpSpPr>
          <p:grpSpPr>
            <a:xfrm>
              <a:off x="4720024" y="4073732"/>
              <a:ext cx="576549" cy="576549"/>
              <a:chOff x="3228875" y="3219963"/>
              <a:chExt cx="576549" cy="576549"/>
            </a:xfrm>
          </p:grpSpPr>
          <p:grpSp>
            <p:nvGrpSpPr>
              <p:cNvPr id="71" name="Group 70"/>
              <p:cNvGrpSpPr/>
              <p:nvPr/>
            </p:nvGrpSpPr>
            <p:grpSpPr>
              <a:xfrm>
                <a:off x="3228875" y="3226327"/>
                <a:ext cx="493004" cy="570185"/>
                <a:chOff x="1890136" y="2891099"/>
                <a:chExt cx="493004" cy="570185"/>
              </a:xfrm>
            </p:grpSpPr>
            <p:sp>
              <p:nvSpPr>
                <p:cNvPr id="73" name="Oval 72"/>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74" name="Oval 73"/>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72" name="Oval 71"/>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70" name="Oval 69"/>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63" name="Oval 62"/>
          <p:cNvSpPr/>
          <p:nvPr/>
        </p:nvSpPr>
        <p:spPr>
          <a:xfrm>
            <a:off x="3122624" y="4378446"/>
            <a:ext cx="627107" cy="627107"/>
          </a:xfrm>
          <a:prstGeom prst="ellipse">
            <a:avLst/>
          </a:prstGeom>
          <a:solidFill>
            <a:schemeClr val="accent4">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rgbClr val="FFFFFF"/>
                </a:solidFill>
              </a:rPr>
              <a:t>18</a:t>
            </a:r>
            <a:r>
              <a:rPr lang="en-US" sz="1400" b="1" dirty="0" smtClean="0">
                <a:solidFill>
                  <a:srgbClr val="FFFFFF"/>
                </a:solidFill>
              </a:rPr>
              <a:t>F</a:t>
            </a:r>
            <a:endParaRPr lang="en-US" sz="1400" b="1" dirty="0">
              <a:solidFill>
                <a:srgbClr val="FFFFFF"/>
              </a:solidFill>
            </a:endParaRPr>
          </a:p>
        </p:txBody>
      </p:sp>
      <p:cxnSp>
        <p:nvCxnSpPr>
          <p:cNvPr id="64" name="Straight Arrow Connector 63"/>
          <p:cNvCxnSpPr/>
          <p:nvPr/>
        </p:nvCxnSpPr>
        <p:spPr>
          <a:xfrm>
            <a:off x="2581340" y="4693478"/>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931208" y="4378446"/>
            <a:ext cx="617863" cy="604559"/>
          </a:xfrm>
          <a:prstGeom prst="ellipse">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baseline="30000" dirty="0" smtClean="0"/>
              <a:t>14</a:t>
            </a:r>
            <a:r>
              <a:rPr lang="en-US" sz="1500" b="1" dirty="0" smtClean="0"/>
              <a:t>N</a:t>
            </a:r>
            <a:endParaRPr lang="en-US" sz="1500" b="1" dirty="0"/>
          </a:p>
        </p:txBody>
      </p:sp>
      <p:sp>
        <p:nvSpPr>
          <p:cNvPr id="68" name="Cross 67"/>
          <p:cNvSpPr/>
          <p:nvPr/>
        </p:nvSpPr>
        <p:spPr>
          <a:xfrm>
            <a:off x="1620348" y="4512467"/>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4184875" y="4015667"/>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4400643" y="3948584"/>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cxnSp>
        <p:nvCxnSpPr>
          <p:cNvPr id="77" name="Straight Arrow Connector 76"/>
          <p:cNvCxnSpPr/>
          <p:nvPr/>
        </p:nvCxnSpPr>
        <p:spPr>
          <a:xfrm flipV="1">
            <a:off x="3804842" y="4298443"/>
            <a:ext cx="375653" cy="2534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a:off x="3862603" y="4666884"/>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5544463" y="4489919"/>
            <a:ext cx="433387" cy="384366"/>
            <a:chOff x="4720024" y="4073732"/>
            <a:chExt cx="666791" cy="591370"/>
          </a:xfrm>
        </p:grpSpPr>
        <p:grpSp>
          <p:nvGrpSpPr>
            <p:cNvPr id="87" name="Group 86"/>
            <p:cNvGrpSpPr/>
            <p:nvPr/>
          </p:nvGrpSpPr>
          <p:grpSpPr>
            <a:xfrm>
              <a:off x="4720024" y="4073732"/>
              <a:ext cx="576549" cy="576549"/>
              <a:chOff x="3228875" y="3219963"/>
              <a:chExt cx="576549" cy="576549"/>
            </a:xfrm>
          </p:grpSpPr>
          <p:grpSp>
            <p:nvGrpSpPr>
              <p:cNvPr id="89" name="Group 88"/>
              <p:cNvGrpSpPr/>
              <p:nvPr/>
            </p:nvGrpSpPr>
            <p:grpSpPr>
              <a:xfrm>
                <a:off x="3228875" y="3226327"/>
                <a:ext cx="493004" cy="570185"/>
                <a:chOff x="1890136" y="2891099"/>
                <a:chExt cx="493004" cy="570185"/>
              </a:xfrm>
            </p:grpSpPr>
            <p:sp>
              <p:nvSpPr>
                <p:cNvPr id="91" name="Oval 9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2" name="Oval 9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90" name="Oval 8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88" name="Oval 87"/>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81" name="Oval 80"/>
          <p:cNvSpPr/>
          <p:nvPr/>
        </p:nvSpPr>
        <p:spPr>
          <a:xfrm>
            <a:off x="6647105" y="4355898"/>
            <a:ext cx="627107" cy="627107"/>
          </a:xfrm>
          <a:prstGeom prst="ellipse">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aseline="30000" dirty="0" smtClean="0">
                <a:solidFill>
                  <a:srgbClr val="FFFFFF"/>
                </a:solidFill>
              </a:rPr>
              <a:t>22</a:t>
            </a:r>
            <a:r>
              <a:rPr lang="en-US" sz="1100" dirty="0" smtClean="0">
                <a:solidFill>
                  <a:srgbClr val="FFFFFF"/>
                </a:solidFill>
              </a:rPr>
              <a:t>Ne</a:t>
            </a:r>
            <a:endParaRPr lang="en-US" sz="1100" dirty="0">
              <a:solidFill>
                <a:srgbClr val="FFFFFF"/>
              </a:solidFill>
            </a:endParaRPr>
          </a:p>
        </p:txBody>
      </p:sp>
      <p:cxnSp>
        <p:nvCxnSpPr>
          <p:cNvPr id="82" name="Straight Arrow Connector 81"/>
          <p:cNvCxnSpPr/>
          <p:nvPr/>
        </p:nvCxnSpPr>
        <p:spPr>
          <a:xfrm>
            <a:off x="6105821" y="4670930"/>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4455689" y="4355898"/>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baseline="30000" dirty="0" smtClean="0"/>
              <a:t>18</a:t>
            </a:r>
            <a:r>
              <a:rPr lang="en-US" sz="1500" b="1" dirty="0" smtClean="0"/>
              <a:t>O</a:t>
            </a:r>
            <a:endParaRPr lang="en-US" sz="1500" b="1" dirty="0"/>
          </a:p>
        </p:txBody>
      </p:sp>
      <p:sp>
        <p:nvSpPr>
          <p:cNvPr id="84" name="Freeform 83"/>
          <p:cNvSpPr/>
          <p:nvPr/>
        </p:nvSpPr>
        <p:spPr>
          <a:xfrm rot="3131485">
            <a:off x="7443240" y="4000887"/>
            <a:ext cx="230920" cy="619594"/>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Rectangle 84"/>
          <p:cNvSpPr/>
          <p:nvPr/>
        </p:nvSpPr>
        <p:spPr>
          <a:xfrm>
            <a:off x="7740485" y="3816441"/>
            <a:ext cx="287684" cy="369332"/>
          </a:xfrm>
          <a:prstGeom prst="rect">
            <a:avLst/>
          </a:prstGeom>
        </p:spPr>
        <p:txBody>
          <a:bodyPr wrap="none">
            <a:spAutoFit/>
          </a:bodyPr>
          <a:lstStyle/>
          <a:p>
            <a:r>
              <a:rPr lang="el-GR" dirty="0"/>
              <a:t>γ</a:t>
            </a:r>
            <a:endParaRPr lang="en-US" dirty="0"/>
          </a:p>
        </p:txBody>
      </p:sp>
      <p:sp>
        <p:nvSpPr>
          <p:cNvPr id="86" name="Cross 85"/>
          <p:cNvSpPr/>
          <p:nvPr/>
        </p:nvSpPr>
        <p:spPr>
          <a:xfrm>
            <a:off x="5146358" y="4522007"/>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6" name="Group 105"/>
          <p:cNvGrpSpPr/>
          <p:nvPr/>
        </p:nvGrpSpPr>
        <p:grpSpPr>
          <a:xfrm>
            <a:off x="3823196" y="2917139"/>
            <a:ext cx="433387" cy="384366"/>
            <a:chOff x="5727333" y="3325901"/>
            <a:chExt cx="433387" cy="384366"/>
          </a:xfrm>
        </p:grpSpPr>
        <p:grpSp>
          <p:nvGrpSpPr>
            <p:cNvPr id="107" name="Group 106"/>
            <p:cNvGrpSpPr/>
            <p:nvPr/>
          </p:nvGrpSpPr>
          <p:grpSpPr>
            <a:xfrm>
              <a:off x="5727333" y="3325901"/>
              <a:ext cx="374733" cy="374733"/>
              <a:chOff x="3228875" y="3219963"/>
              <a:chExt cx="576549" cy="576549"/>
            </a:xfrm>
          </p:grpSpPr>
          <p:grpSp>
            <p:nvGrpSpPr>
              <p:cNvPr id="109" name="Group 108"/>
              <p:cNvGrpSpPr/>
              <p:nvPr/>
            </p:nvGrpSpPr>
            <p:grpSpPr>
              <a:xfrm>
                <a:off x="3228875" y="3226327"/>
                <a:ext cx="493004" cy="570185"/>
                <a:chOff x="1890136" y="2891099"/>
                <a:chExt cx="493004" cy="570185"/>
              </a:xfrm>
            </p:grpSpPr>
            <p:sp>
              <p:nvSpPr>
                <p:cNvPr id="111" name="Oval 11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12" name="Oval 11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10" name="Oval 10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8" name="Oval 107"/>
            <p:cNvSpPr/>
            <p:nvPr/>
          </p:nvSpPr>
          <p:spPr>
            <a:xfrm>
              <a:off x="5910898" y="3460445"/>
              <a:ext cx="249822" cy="249822"/>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113" name="Oval 112"/>
          <p:cNvSpPr/>
          <p:nvPr/>
        </p:nvSpPr>
        <p:spPr>
          <a:xfrm>
            <a:off x="4925838" y="2783118"/>
            <a:ext cx="627107" cy="627107"/>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rgbClr val="FFFFFF"/>
                </a:solidFill>
              </a:rPr>
              <a:t>16</a:t>
            </a:r>
            <a:r>
              <a:rPr lang="en-US" sz="1400" b="1" dirty="0" smtClean="0">
                <a:solidFill>
                  <a:srgbClr val="FFFFFF"/>
                </a:solidFill>
              </a:rPr>
              <a:t>O</a:t>
            </a:r>
            <a:endParaRPr lang="en-US" sz="1400" b="1" dirty="0">
              <a:solidFill>
                <a:srgbClr val="FFFFFF"/>
              </a:solidFill>
            </a:endParaRPr>
          </a:p>
        </p:txBody>
      </p:sp>
      <p:cxnSp>
        <p:nvCxnSpPr>
          <p:cNvPr id="114" name="Straight Arrow Connector 113"/>
          <p:cNvCxnSpPr/>
          <p:nvPr/>
        </p:nvCxnSpPr>
        <p:spPr>
          <a:xfrm>
            <a:off x="4384554" y="3098150"/>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5" name="Oval 114"/>
          <p:cNvSpPr/>
          <p:nvPr/>
        </p:nvSpPr>
        <p:spPr>
          <a:xfrm>
            <a:off x="2734422" y="2783118"/>
            <a:ext cx="617863" cy="6045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aseline="30000" dirty="0" smtClean="0"/>
              <a:t>13</a:t>
            </a:r>
            <a:r>
              <a:rPr lang="en-US" sz="1600" dirty="0" smtClean="0"/>
              <a:t>C</a:t>
            </a:r>
            <a:endParaRPr lang="en-US" sz="1600" dirty="0"/>
          </a:p>
        </p:txBody>
      </p:sp>
      <p:sp>
        <p:nvSpPr>
          <p:cNvPr id="116" name="Cross 115"/>
          <p:cNvSpPr/>
          <p:nvPr/>
        </p:nvSpPr>
        <p:spPr>
          <a:xfrm>
            <a:off x="3431750" y="2913918"/>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Cross 116"/>
          <p:cNvSpPr/>
          <p:nvPr/>
        </p:nvSpPr>
        <p:spPr>
          <a:xfrm>
            <a:off x="5651374" y="2965787"/>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8" name="Oval 117"/>
          <p:cNvSpPr/>
          <p:nvPr/>
        </p:nvSpPr>
        <p:spPr>
          <a:xfrm>
            <a:off x="6004356" y="2918851"/>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sp>
        <p:nvSpPr>
          <p:cNvPr id="121" name="Oval 120"/>
          <p:cNvSpPr/>
          <p:nvPr/>
        </p:nvSpPr>
        <p:spPr>
          <a:xfrm>
            <a:off x="3122624" y="5319144"/>
            <a:ext cx="627107" cy="627107"/>
          </a:xfrm>
          <a:prstGeom prst="ellipse">
            <a:avLst/>
          </a:prstGeom>
          <a:solidFill>
            <a:srgbClr val="FF66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aseline="30000" dirty="0" smtClean="0">
                <a:solidFill>
                  <a:srgbClr val="FFFFFF"/>
                </a:solidFill>
              </a:rPr>
              <a:t>22</a:t>
            </a:r>
            <a:r>
              <a:rPr lang="en-US" sz="1100" dirty="0" smtClean="0">
                <a:solidFill>
                  <a:srgbClr val="FFFFFF"/>
                </a:solidFill>
              </a:rPr>
              <a:t>Ne</a:t>
            </a:r>
            <a:endParaRPr lang="en-US" sz="1100" dirty="0">
              <a:solidFill>
                <a:srgbClr val="FFFFFF"/>
              </a:solidFill>
            </a:endParaRPr>
          </a:p>
        </p:txBody>
      </p:sp>
      <p:grpSp>
        <p:nvGrpSpPr>
          <p:cNvPr id="122" name="Group 121"/>
          <p:cNvGrpSpPr/>
          <p:nvPr/>
        </p:nvGrpSpPr>
        <p:grpSpPr>
          <a:xfrm>
            <a:off x="4271443" y="5472704"/>
            <a:ext cx="433387" cy="384366"/>
            <a:chOff x="4720024" y="4073732"/>
            <a:chExt cx="666791" cy="591370"/>
          </a:xfrm>
        </p:grpSpPr>
        <p:grpSp>
          <p:nvGrpSpPr>
            <p:cNvPr id="123" name="Group 122"/>
            <p:cNvGrpSpPr/>
            <p:nvPr/>
          </p:nvGrpSpPr>
          <p:grpSpPr>
            <a:xfrm>
              <a:off x="4720024" y="4073732"/>
              <a:ext cx="576549" cy="576549"/>
              <a:chOff x="3228875" y="3219963"/>
              <a:chExt cx="576549" cy="576549"/>
            </a:xfrm>
          </p:grpSpPr>
          <p:grpSp>
            <p:nvGrpSpPr>
              <p:cNvPr id="125" name="Group 124"/>
              <p:cNvGrpSpPr/>
              <p:nvPr/>
            </p:nvGrpSpPr>
            <p:grpSpPr>
              <a:xfrm>
                <a:off x="3228875" y="3226327"/>
                <a:ext cx="493004" cy="570185"/>
                <a:chOff x="1890136" y="2891099"/>
                <a:chExt cx="493004" cy="570185"/>
              </a:xfrm>
            </p:grpSpPr>
            <p:sp>
              <p:nvSpPr>
                <p:cNvPr id="127" name="Oval 126"/>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28" name="Oval 127"/>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26" name="Oval 125"/>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24" name="Oval 123"/>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129" name="Cross 128"/>
          <p:cNvSpPr/>
          <p:nvPr/>
        </p:nvSpPr>
        <p:spPr>
          <a:xfrm>
            <a:off x="3873338" y="5504792"/>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5355820" y="5319144"/>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aseline="30000" dirty="0" smtClean="0">
                <a:solidFill>
                  <a:srgbClr val="FFFFFF"/>
                </a:solidFill>
              </a:rPr>
              <a:t>25</a:t>
            </a:r>
            <a:r>
              <a:rPr lang="en-US" sz="1000" dirty="0" smtClean="0">
                <a:solidFill>
                  <a:srgbClr val="FFFFFF"/>
                </a:solidFill>
              </a:rPr>
              <a:t>Mg</a:t>
            </a:r>
            <a:endParaRPr lang="en-US" sz="1000" dirty="0">
              <a:solidFill>
                <a:srgbClr val="FFFFFF"/>
              </a:solidFill>
            </a:endParaRPr>
          </a:p>
        </p:txBody>
      </p:sp>
      <p:sp>
        <p:nvSpPr>
          <p:cNvPr id="131" name="Cross 130"/>
          <p:cNvSpPr/>
          <p:nvPr/>
        </p:nvSpPr>
        <p:spPr>
          <a:xfrm>
            <a:off x="6086337" y="5482264"/>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Oval 131"/>
          <p:cNvSpPr/>
          <p:nvPr/>
        </p:nvSpPr>
        <p:spPr>
          <a:xfrm>
            <a:off x="6439319" y="543532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cxnSp>
        <p:nvCxnSpPr>
          <p:cNvPr id="133" name="Straight Arrow Connector 132"/>
          <p:cNvCxnSpPr/>
          <p:nvPr/>
        </p:nvCxnSpPr>
        <p:spPr>
          <a:xfrm>
            <a:off x="4815351" y="5656093"/>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4" name="Rounded Rectangle 133"/>
          <p:cNvSpPr/>
          <p:nvPr/>
        </p:nvSpPr>
        <p:spPr>
          <a:xfrm>
            <a:off x="4696767" y="2521593"/>
            <a:ext cx="1944555" cy="113552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ounded Rectangle 134"/>
          <p:cNvSpPr/>
          <p:nvPr/>
        </p:nvSpPr>
        <p:spPr>
          <a:xfrm>
            <a:off x="5156581" y="5039484"/>
            <a:ext cx="1944555" cy="113552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8194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5" grpId="0" animBg="1"/>
      <p:bldP spid="68" grpId="0" animBg="1"/>
      <p:bldP spid="75" grpId="0" animBg="1"/>
      <p:bldP spid="76" grpId="0"/>
      <p:bldP spid="81" grpId="0" animBg="1"/>
      <p:bldP spid="83" grpId="0" animBg="1"/>
      <p:bldP spid="83" grpId="1" animBg="1"/>
      <p:bldP spid="84" grpId="0" animBg="1"/>
      <p:bldP spid="85" grpId="0"/>
      <p:bldP spid="86" grpId="0" animBg="1"/>
      <p:bldP spid="113" grpId="0" animBg="1"/>
      <p:bldP spid="115" grpId="0" animBg="1"/>
      <p:bldP spid="116" grpId="0" animBg="1"/>
      <p:bldP spid="117" grpId="0" animBg="1"/>
      <p:bldP spid="118" grpId="0" animBg="1"/>
      <p:bldP spid="121" grpId="0" animBg="1"/>
      <p:bldP spid="129" grpId="0" animBg="1"/>
      <p:bldP spid="130" grpId="0" animBg="1"/>
      <p:bldP spid="131" grpId="0" animBg="1"/>
      <p:bldP spid="132" grpId="0" animBg="1"/>
      <p:bldP spid="134" grpId="0" animBg="1"/>
      <p:bldP spid="13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903" y="5275385"/>
            <a:ext cx="8911349" cy="1147494"/>
          </a:xfrm>
        </p:spPr>
        <p:txBody>
          <a:bodyPr>
            <a:normAutofit/>
          </a:bodyPr>
          <a:lstStyle/>
          <a:p>
            <a:r>
              <a:rPr lang="en-US" sz="2400" dirty="0" smtClean="0"/>
              <a:t>Stars with </a:t>
            </a:r>
            <a:r>
              <a:rPr lang="en-US" sz="2400" baseline="30000" dirty="0" smtClean="0"/>
              <a:t>56</a:t>
            </a:r>
            <a:r>
              <a:rPr lang="en-US" sz="2400" dirty="0" smtClean="0"/>
              <a:t>Fe as a seed</a:t>
            </a:r>
          </a:p>
          <a:p>
            <a:r>
              <a:rPr lang="en-US" sz="2400" dirty="0" smtClean="0"/>
              <a:t>Produce elements between 90 &lt;(p</a:t>
            </a:r>
            <a:r>
              <a:rPr lang="en-US" sz="2400" baseline="30000" dirty="0" smtClean="0"/>
              <a:t>+</a:t>
            </a:r>
            <a:r>
              <a:rPr lang="en-US" sz="2400" dirty="0" smtClean="0"/>
              <a:t> + n</a:t>
            </a:r>
            <a:r>
              <a:rPr lang="en-US" sz="2400" baseline="30000" dirty="0" smtClean="0"/>
              <a:t>0</a:t>
            </a:r>
            <a:r>
              <a:rPr lang="en-US" sz="2400" dirty="0" smtClean="0"/>
              <a:t>) &lt; 204 </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27</a:t>
            </a:fld>
            <a:endParaRPr lang="en-US"/>
          </a:p>
        </p:txBody>
      </p:sp>
      <p:sp>
        <p:nvSpPr>
          <p:cNvPr id="20" name="Oval 19"/>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itle 1"/>
          <p:cNvSpPr txBox="1">
            <a:spLocks/>
          </p:cNvSpPr>
          <p:nvPr/>
        </p:nvSpPr>
        <p:spPr>
          <a:xfrm>
            <a:off x="609600" y="41467"/>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AGB Dust Sources</a:t>
            </a:r>
            <a:endParaRPr lang="en-US" dirty="0"/>
          </a:p>
        </p:txBody>
      </p:sp>
      <p:pic>
        <p:nvPicPr>
          <p:cNvPr id="9" name="Picture 8"/>
          <p:cNvPicPr>
            <a:picLocks noChangeAspect="1"/>
          </p:cNvPicPr>
          <p:nvPr/>
        </p:nvPicPr>
        <p:blipFill>
          <a:blip r:embed="rId3"/>
          <a:stretch>
            <a:fillRect/>
          </a:stretch>
        </p:blipFill>
        <p:spPr>
          <a:xfrm>
            <a:off x="1444" y="1814173"/>
            <a:ext cx="9050643" cy="3331686"/>
          </a:xfrm>
          <a:prstGeom prst="rect">
            <a:avLst/>
          </a:prstGeom>
          <a:ln>
            <a:solidFill>
              <a:srgbClr val="000000"/>
            </a:solidFill>
          </a:ln>
        </p:spPr>
      </p:pic>
      <p:sp>
        <p:nvSpPr>
          <p:cNvPr id="10" name="TextBox 9"/>
          <p:cNvSpPr txBox="1"/>
          <p:nvPr/>
        </p:nvSpPr>
        <p:spPr>
          <a:xfrm>
            <a:off x="7890396" y="3635622"/>
            <a:ext cx="1107069" cy="307777"/>
          </a:xfrm>
          <a:prstGeom prst="rect">
            <a:avLst/>
          </a:prstGeom>
          <a:noFill/>
        </p:spPr>
        <p:txBody>
          <a:bodyPr wrap="none" rtlCol="0">
            <a:spAutoFit/>
          </a:bodyPr>
          <a:lstStyle/>
          <a:p>
            <a:r>
              <a:rPr lang="en-US" sz="1400" dirty="0" err="1" smtClean="0"/>
              <a:t>Herwig</a:t>
            </a:r>
            <a:r>
              <a:rPr lang="en-US" sz="1400" dirty="0" smtClean="0"/>
              <a:t> 2005</a:t>
            </a:r>
            <a:endParaRPr lang="en-US" sz="1400" dirty="0"/>
          </a:p>
        </p:txBody>
      </p:sp>
      <p:sp>
        <p:nvSpPr>
          <p:cNvPr id="11" name="TextBox 10"/>
          <p:cNvSpPr txBox="1"/>
          <p:nvPr/>
        </p:nvSpPr>
        <p:spPr>
          <a:xfrm>
            <a:off x="3216141" y="1468958"/>
            <a:ext cx="2851522" cy="369332"/>
          </a:xfrm>
          <a:prstGeom prst="rect">
            <a:avLst/>
          </a:prstGeom>
          <a:noFill/>
        </p:spPr>
        <p:txBody>
          <a:bodyPr wrap="square" rtlCol="0">
            <a:spAutoFit/>
          </a:bodyPr>
          <a:lstStyle/>
          <a:p>
            <a:r>
              <a:rPr lang="en-US" b="1" dirty="0" smtClean="0"/>
              <a:t>S-Process </a:t>
            </a:r>
            <a:r>
              <a:rPr lang="en-US" b="1" dirty="0" err="1" smtClean="0"/>
              <a:t>Nucleosynthesis</a:t>
            </a:r>
            <a:endParaRPr lang="en-US" b="1" dirty="0"/>
          </a:p>
        </p:txBody>
      </p:sp>
      <p:sp>
        <p:nvSpPr>
          <p:cNvPr id="12" name="Rectangle 11"/>
          <p:cNvSpPr/>
          <p:nvPr/>
        </p:nvSpPr>
        <p:spPr>
          <a:xfrm>
            <a:off x="283310" y="4142154"/>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266093" y="4144107"/>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244972" y="4153877"/>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3235571" y="4149969"/>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237894" y="4157784"/>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5209931" y="4153877"/>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228125" y="3104659"/>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235571" y="2065213"/>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4228125" y="2055441"/>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209931" y="2065213"/>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194669" y="2065213"/>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177452" y="2065213"/>
            <a:ext cx="771769" cy="771769"/>
          </a:xfrm>
          <a:prstGeom prst="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2" idx="3"/>
            <a:endCxn id="37" idx="1"/>
          </p:cNvCxnSpPr>
          <p:nvPr/>
        </p:nvCxnSpPr>
        <p:spPr>
          <a:xfrm>
            <a:off x="1055079" y="4528039"/>
            <a:ext cx="211014" cy="195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033958" y="4530969"/>
            <a:ext cx="211014" cy="195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016741" y="4531946"/>
            <a:ext cx="211014" cy="195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026880" y="4528039"/>
            <a:ext cx="211014" cy="195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998917" y="4529016"/>
            <a:ext cx="211014" cy="195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017111" y="2444261"/>
            <a:ext cx="211014" cy="195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998917" y="2442306"/>
            <a:ext cx="211014" cy="195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5983655" y="2444259"/>
            <a:ext cx="211014" cy="195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966438" y="2440353"/>
            <a:ext cx="211014" cy="1953"/>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979379" y="3876428"/>
            <a:ext cx="257907" cy="283309"/>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3997571" y="2821350"/>
            <a:ext cx="257907" cy="283309"/>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6966438" y="1781904"/>
            <a:ext cx="257907" cy="283309"/>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4305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918233" y="1802361"/>
            <a:ext cx="7434459" cy="4431824"/>
            <a:chOff x="68310" y="1802361"/>
            <a:chExt cx="4874887" cy="4431824"/>
          </a:xfrm>
        </p:grpSpPr>
        <p:sp>
          <p:nvSpPr>
            <p:cNvPr id="22" name="Rectangle 21"/>
            <p:cNvSpPr/>
            <p:nvPr/>
          </p:nvSpPr>
          <p:spPr>
            <a:xfrm>
              <a:off x="68310" y="1802361"/>
              <a:ext cx="4874887" cy="4431824"/>
            </a:xfrm>
            <a:prstGeom prst="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8310" y="2348051"/>
              <a:ext cx="4874887" cy="3517509"/>
            </a:xfrm>
            <a:prstGeom prst="rect">
              <a:avLst/>
            </a:prstGeom>
            <a:gradFill>
              <a:gsLst>
                <a:gs pos="0">
                  <a:schemeClr val="accent1">
                    <a:tint val="100000"/>
                    <a:shade val="100000"/>
                    <a:satMod val="130000"/>
                  </a:schemeClr>
                </a:gs>
                <a:gs pos="100000">
                  <a:srgbClr val="FF6600"/>
                </a:gs>
                <a:gs pos="3600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68310" y="5865560"/>
              <a:ext cx="4874887" cy="368625"/>
            </a:xfrm>
            <a:prstGeom prst="rect">
              <a:avLst/>
            </a:prstGeom>
            <a:gradFill flip="none" rotWithShape="1">
              <a:gsLst>
                <a:gs pos="0">
                  <a:schemeClr val="bg1"/>
                </a:gs>
                <a:gs pos="100000">
                  <a:srgbClr val="0000FF"/>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Energy Source</a:t>
              </a:r>
              <a:endParaRPr lang="en-US" dirty="0">
                <a:solidFill>
                  <a:schemeClr val="tx1"/>
                </a:solidFill>
              </a:endParaRPr>
            </a:p>
          </p:txBody>
        </p:sp>
      </p:gr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28</a:t>
            </a:fld>
            <a:endParaRPr lang="en-US"/>
          </a:p>
        </p:txBody>
      </p:sp>
      <p:sp>
        <p:nvSpPr>
          <p:cNvPr id="10" name="TextBox 9"/>
          <p:cNvSpPr txBox="1"/>
          <p:nvPr/>
        </p:nvSpPr>
        <p:spPr>
          <a:xfrm>
            <a:off x="3945721" y="1878219"/>
            <a:ext cx="1396423" cy="369332"/>
          </a:xfrm>
          <a:prstGeom prst="rect">
            <a:avLst/>
          </a:prstGeom>
          <a:noFill/>
        </p:spPr>
        <p:txBody>
          <a:bodyPr wrap="none" rtlCol="0">
            <a:spAutoFit/>
          </a:bodyPr>
          <a:lstStyle/>
          <a:p>
            <a:r>
              <a:rPr lang="en-US" dirty="0" smtClean="0">
                <a:solidFill>
                  <a:schemeClr val="bg1"/>
                </a:solidFill>
              </a:rPr>
              <a:t>Cold Exterior</a:t>
            </a:r>
            <a:endParaRPr lang="en-US" dirty="0">
              <a:solidFill>
                <a:schemeClr val="bg1"/>
              </a:solidFill>
            </a:endParaRPr>
          </a:p>
        </p:txBody>
      </p:sp>
      <p:sp>
        <p:nvSpPr>
          <p:cNvPr id="11" name="Oval 10"/>
          <p:cNvSpPr/>
          <p:nvPr/>
        </p:nvSpPr>
        <p:spPr>
          <a:xfrm>
            <a:off x="3233061" y="5405116"/>
            <a:ext cx="465956" cy="465956"/>
          </a:xfrm>
          <a:prstGeom prst="ellipse">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981334" y="2353563"/>
            <a:ext cx="0" cy="35175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90814" y="2481473"/>
            <a:ext cx="312906" cy="369332"/>
          </a:xfrm>
          <a:prstGeom prst="rect">
            <a:avLst/>
          </a:prstGeom>
          <a:noFill/>
        </p:spPr>
        <p:txBody>
          <a:bodyPr wrap="none" rtlCol="0">
            <a:spAutoFit/>
          </a:bodyPr>
          <a:lstStyle/>
          <a:p>
            <a:r>
              <a:rPr lang="en-US" dirty="0" smtClean="0"/>
              <a:t>R</a:t>
            </a:r>
            <a:endParaRPr lang="en-US" dirty="0"/>
          </a:p>
        </p:txBody>
      </p:sp>
      <p:sp>
        <p:nvSpPr>
          <p:cNvPr id="26" name="Oval 25"/>
          <p:cNvSpPr/>
          <p:nvPr/>
        </p:nvSpPr>
        <p:spPr>
          <a:xfrm>
            <a:off x="2962261" y="2359075"/>
            <a:ext cx="983460" cy="98346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V="1">
            <a:off x="3464344" y="3422520"/>
            <a:ext cx="0" cy="1909502"/>
          </a:xfrm>
          <a:prstGeom prst="straightConnector1">
            <a:avLst/>
          </a:prstGeom>
          <a:ln>
            <a:gradFill flip="none" rotWithShape="1">
              <a:gsLst>
                <a:gs pos="0">
                  <a:srgbClr val="3366FF"/>
                </a:gs>
                <a:gs pos="100000">
                  <a:srgbClr val="FFFF00"/>
                </a:gs>
              </a:gsLst>
              <a:lin ang="5400000" scaled="0"/>
              <a:tileRect/>
            </a:gradFill>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5432213" y="2353563"/>
            <a:ext cx="831411" cy="83141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32" name="Straight Arrow Connector 31"/>
          <p:cNvCxnSpPr/>
          <p:nvPr/>
        </p:nvCxnSpPr>
        <p:spPr>
          <a:xfrm>
            <a:off x="5837070" y="3300828"/>
            <a:ext cx="0" cy="1948969"/>
          </a:xfrm>
          <a:prstGeom prst="straightConnector1">
            <a:avLst/>
          </a:prstGeom>
          <a:ln>
            <a:gradFill flip="none" rotWithShape="1">
              <a:gsLst>
                <a:gs pos="0">
                  <a:srgbClr val="FF0000"/>
                </a:gs>
                <a:gs pos="100000">
                  <a:srgbClr val="FFFF00"/>
                </a:gs>
              </a:gsLst>
              <a:lin ang="5400000" scaled="0"/>
              <a:tileRect/>
            </a:gradFill>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5693809" y="5494845"/>
            <a:ext cx="266594" cy="266594"/>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a:off x="4049978" y="2850805"/>
            <a:ext cx="1296619" cy="0"/>
          </a:xfrm>
          <a:prstGeom prst="straightConnector1">
            <a:avLst/>
          </a:prstGeom>
          <a:ln>
            <a:gradFill flip="none" rotWithShape="1">
              <a:gsLst>
                <a:gs pos="0">
                  <a:srgbClr val="FFFF00"/>
                </a:gs>
                <a:gs pos="100000">
                  <a:srgbClr val="FF0000"/>
                </a:gs>
              </a:gsLst>
              <a:lin ang="0" scaled="1"/>
              <a:tileRect/>
            </a:gra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3838967" y="5660935"/>
            <a:ext cx="1607434" cy="0"/>
          </a:xfrm>
          <a:prstGeom prst="straightConnector1">
            <a:avLst/>
          </a:prstGeom>
          <a:ln>
            <a:gradFill flip="none" rotWithShape="1">
              <a:gsLst>
                <a:gs pos="0">
                  <a:srgbClr val="FFFF00"/>
                </a:gs>
                <a:gs pos="100000">
                  <a:srgbClr val="3366FF"/>
                </a:gs>
              </a:gsLst>
              <a:lin ang="0" scaled="1"/>
              <a:tileRect/>
            </a:gradFill>
            <a:tailEnd type="arrow"/>
          </a:ln>
        </p:spPr>
        <p:style>
          <a:lnRef idx="2">
            <a:schemeClr val="accent1"/>
          </a:lnRef>
          <a:fillRef idx="0">
            <a:schemeClr val="accent1"/>
          </a:fillRef>
          <a:effectRef idx="1">
            <a:schemeClr val="accent1"/>
          </a:effectRef>
          <a:fontRef idx="minor">
            <a:schemeClr val="tx1"/>
          </a:fontRef>
        </p:style>
      </p:cxnSp>
      <p:sp>
        <p:nvSpPr>
          <p:cNvPr id="30" name="Title 1"/>
          <p:cNvSpPr txBox="1">
            <a:spLocks/>
          </p:cNvSpPr>
          <p:nvPr/>
        </p:nvSpPr>
        <p:spPr>
          <a:xfrm>
            <a:off x="609600" y="41467"/>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Convection</a:t>
            </a:r>
            <a:endParaRPr lang="en-US" dirty="0"/>
          </a:p>
        </p:txBody>
      </p:sp>
      <p:sp>
        <p:nvSpPr>
          <p:cNvPr id="33" name="Oval 32"/>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0049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animBg="1"/>
      <p:bldP spid="31"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Won’t be Discussed</a:t>
            </a:r>
            <a:endParaRPr lang="en-US" dirty="0"/>
          </a:p>
        </p:txBody>
      </p:sp>
      <p:sp>
        <p:nvSpPr>
          <p:cNvPr id="3" name="Content Placeholder 2"/>
          <p:cNvSpPr>
            <a:spLocks noGrp="1"/>
          </p:cNvSpPr>
          <p:nvPr>
            <p:ph idx="1"/>
          </p:nvPr>
        </p:nvSpPr>
        <p:spPr>
          <a:xfrm>
            <a:off x="1646461" y="1672812"/>
            <a:ext cx="5845782" cy="4670709"/>
          </a:xfrm>
        </p:spPr>
        <p:txBody>
          <a:bodyPr numCol="1">
            <a:noAutofit/>
          </a:bodyPr>
          <a:lstStyle/>
          <a:p>
            <a:pPr>
              <a:spcAft>
                <a:spcPts val="1200"/>
              </a:spcAft>
            </a:pPr>
            <a:r>
              <a:rPr lang="en-US" sz="2800" dirty="0" smtClean="0"/>
              <a:t>Very low mass stars (M</a:t>
            </a:r>
            <a:r>
              <a:rPr lang="en-US" sz="2800" baseline="-25000" dirty="0" smtClean="0"/>
              <a:t>*</a:t>
            </a:r>
            <a:r>
              <a:rPr lang="en-US" sz="2800" dirty="0" smtClean="0"/>
              <a:t> &lt; 0.8 M</a:t>
            </a:r>
            <a:r>
              <a:rPr lang="en-US" sz="2800" b="1" baseline="-25000" dirty="0" smtClean="0">
                <a:solidFill>
                  <a:srgbClr val="000000"/>
                </a:solidFill>
              </a:rPr>
              <a:t>⊙</a:t>
            </a:r>
            <a:r>
              <a:rPr lang="en-US" sz="2800" dirty="0" smtClean="0">
                <a:solidFill>
                  <a:srgbClr val="000000"/>
                </a:solidFill>
              </a:rPr>
              <a:t>)</a:t>
            </a:r>
          </a:p>
          <a:p>
            <a:pPr>
              <a:spcAft>
                <a:spcPts val="1200"/>
              </a:spcAft>
            </a:pPr>
            <a:r>
              <a:rPr lang="en-US" sz="2800" dirty="0" smtClean="0">
                <a:solidFill>
                  <a:srgbClr val="000000"/>
                </a:solidFill>
              </a:rPr>
              <a:t>Mass loss on the Main Sequence</a:t>
            </a:r>
          </a:p>
          <a:p>
            <a:pPr>
              <a:spcAft>
                <a:spcPts val="1200"/>
              </a:spcAft>
            </a:pPr>
            <a:r>
              <a:rPr lang="en-US" sz="2800" dirty="0" smtClean="0">
                <a:solidFill>
                  <a:srgbClr val="000000"/>
                </a:solidFill>
              </a:rPr>
              <a:t>Supernovae</a:t>
            </a:r>
          </a:p>
          <a:p>
            <a:pPr>
              <a:spcAft>
                <a:spcPts val="1200"/>
              </a:spcAft>
            </a:pPr>
            <a:r>
              <a:rPr lang="en-US" sz="2800" dirty="0" smtClean="0">
                <a:solidFill>
                  <a:srgbClr val="000000"/>
                </a:solidFill>
              </a:rPr>
              <a:t>Planetary Nebulae</a:t>
            </a:r>
          </a:p>
          <a:p>
            <a:pPr>
              <a:spcAft>
                <a:spcPts val="1200"/>
              </a:spcAft>
            </a:pPr>
            <a:r>
              <a:rPr lang="en-US" sz="2800" dirty="0" smtClean="0">
                <a:solidFill>
                  <a:srgbClr val="000000"/>
                </a:solidFill>
              </a:rPr>
              <a:t>Mass transfer in multi-star systems</a:t>
            </a:r>
          </a:p>
          <a:p>
            <a:pPr>
              <a:spcAft>
                <a:spcPts val="1200"/>
              </a:spcAft>
            </a:pPr>
            <a:endParaRPr lang="en-US" sz="2800" dirty="0" smtClean="0">
              <a:solidFill>
                <a:srgbClr val="000000"/>
              </a:solidFill>
            </a:endParaRPr>
          </a:p>
          <a:p>
            <a:pPr marL="0" indent="0">
              <a:spcAft>
                <a:spcPts val="1200"/>
              </a:spcAft>
              <a:buNone/>
            </a:pPr>
            <a:endParaRPr lang="en-US" sz="2800" b="1" dirty="0" smtClean="0">
              <a:solidFill>
                <a:srgbClr val="000000"/>
              </a:solidFill>
            </a:endParaRPr>
          </a:p>
          <a:p>
            <a:pPr marL="0" indent="0">
              <a:spcAft>
                <a:spcPts val="1200"/>
              </a:spcAft>
              <a:buNone/>
            </a:pPr>
            <a:endParaRPr lang="en-US" sz="2800" b="1" dirty="0" smtClean="0">
              <a:solidFill>
                <a:srgbClr val="000000"/>
              </a:solidFill>
            </a:endParaRPr>
          </a:p>
        </p:txBody>
      </p:sp>
      <p:sp>
        <p:nvSpPr>
          <p:cNvPr id="4" name="Footer Placeholder 3"/>
          <p:cNvSpPr>
            <a:spLocks noGrp="1"/>
          </p:cNvSpPr>
          <p:nvPr>
            <p:ph type="ftr" sz="quarter" idx="11"/>
          </p:nvPr>
        </p:nvSpPr>
        <p:spPr/>
        <p:txBody>
          <a:bodyPr/>
          <a:lstStyle/>
          <a:p>
            <a:r>
              <a:rPr lang="en-US" dirty="0"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a:t>
            </a:fld>
            <a:endParaRPr lang="en-US"/>
          </a:p>
        </p:txBody>
      </p:sp>
    </p:spTree>
    <p:extLst>
      <p:ext uri="{BB962C8B-B14F-4D97-AF65-F5344CB8AC3E}">
        <p14:creationId xmlns:p14="http://schemas.microsoft.com/office/powerpoint/2010/main" val="1309724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AEA1A1E-F5B2-6F40-9B1C-BBBBCA62E90C}" type="slidenum">
              <a:rPr lang="en-US" smtClean="0"/>
              <a:t>29</a:t>
            </a:fld>
            <a:endParaRPr lang="en-US"/>
          </a:p>
        </p:txBody>
      </p:sp>
      <p:sp>
        <p:nvSpPr>
          <p:cNvPr id="8" name="Title 1"/>
          <p:cNvSpPr>
            <a:spLocks noGrp="1"/>
          </p:cNvSpPr>
          <p:nvPr>
            <p:ph type="title"/>
          </p:nvPr>
        </p:nvSpPr>
        <p:spPr>
          <a:xfrm>
            <a:off x="457200" y="-1"/>
            <a:ext cx="8229600" cy="1674091"/>
          </a:xfrm>
        </p:spPr>
        <p:txBody>
          <a:bodyPr>
            <a:normAutofit/>
          </a:bodyPr>
          <a:lstStyle/>
          <a:p>
            <a:r>
              <a:rPr lang="en-US" dirty="0" smtClean="0">
                <a:solidFill>
                  <a:srgbClr val="FF0000"/>
                </a:solidFill>
              </a:rPr>
              <a:t>Dust-driven</a:t>
            </a:r>
            <a:r>
              <a:rPr lang="en-US" dirty="0" smtClean="0"/>
              <a:t> Winds:</a:t>
            </a:r>
            <a:br>
              <a:rPr lang="en-US" dirty="0" smtClean="0"/>
            </a:br>
            <a:r>
              <a:rPr lang="en-US" dirty="0" smtClean="0"/>
              <a:t>Long-term AGB Pulsations</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pic>
        <p:nvPicPr>
          <p:cNvPr id="2" name="Picture 1"/>
          <p:cNvPicPr>
            <a:picLocks noChangeAspect="1"/>
          </p:cNvPicPr>
          <p:nvPr/>
        </p:nvPicPr>
        <p:blipFill>
          <a:blip r:embed="rId3"/>
          <a:stretch>
            <a:fillRect/>
          </a:stretch>
        </p:blipFill>
        <p:spPr>
          <a:xfrm>
            <a:off x="3889452" y="1781366"/>
            <a:ext cx="5130800" cy="3797300"/>
          </a:xfrm>
          <a:prstGeom prst="rect">
            <a:avLst/>
          </a:prstGeom>
          <a:solidFill>
            <a:srgbClr val="FFFFFF"/>
          </a:solidFill>
          <a:ln>
            <a:solidFill>
              <a:schemeClr val="tx1"/>
            </a:solidFill>
          </a:ln>
        </p:spPr>
      </p:pic>
      <p:sp>
        <p:nvSpPr>
          <p:cNvPr id="4" name="Content Placeholder 3"/>
          <p:cNvSpPr>
            <a:spLocks noGrp="1"/>
          </p:cNvSpPr>
          <p:nvPr>
            <p:ph idx="1"/>
          </p:nvPr>
        </p:nvSpPr>
        <p:spPr>
          <a:xfrm>
            <a:off x="146538" y="1693444"/>
            <a:ext cx="3556000" cy="4549093"/>
          </a:xfrm>
        </p:spPr>
        <p:txBody>
          <a:bodyPr>
            <a:noAutofit/>
          </a:bodyPr>
          <a:lstStyle/>
          <a:p>
            <a:r>
              <a:rPr lang="en-US" sz="2400" dirty="0" smtClean="0"/>
              <a:t>Unstable He-shell and H-shell fusion causes long-term (~10</a:t>
            </a:r>
            <a:r>
              <a:rPr lang="en-US" sz="2400" baseline="30000" dirty="0" smtClean="0"/>
              <a:t>3</a:t>
            </a:r>
            <a:r>
              <a:rPr lang="en-US" sz="2400" dirty="0" smtClean="0"/>
              <a:t> </a:t>
            </a:r>
            <a:r>
              <a:rPr lang="en-US" sz="2400" dirty="0" err="1" smtClean="0"/>
              <a:t>yr</a:t>
            </a:r>
            <a:r>
              <a:rPr lang="en-US" sz="2400" dirty="0" smtClean="0"/>
              <a:t>) pulsations of star</a:t>
            </a:r>
          </a:p>
          <a:p>
            <a:r>
              <a:rPr lang="en-US" sz="2400" dirty="0" smtClean="0"/>
              <a:t>Convection in inert He-shell mixes materials outward</a:t>
            </a:r>
          </a:p>
          <a:p>
            <a:r>
              <a:rPr lang="en-US" sz="2400" dirty="0" smtClean="0"/>
              <a:t>During He flare-up, convective envelope mixes materials to surface</a:t>
            </a:r>
          </a:p>
        </p:txBody>
      </p:sp>
      <p:sp>
        <p:nvSpPr>
          <p:cNvPr id="11" name="TextBox 10"/>
          <p:cNvSpPr txBox="1"/>
          <p:nvPr/>
        </p:nvSpPr>
        <p:spPr>
          <a:xfrm>
            <a:off x="7183579" y="5578666"/>
            <a:ext cx="1469561" cy="307777"/>
          </a:xfrm>
          <a:prstGeom prst="rect">
            <a:avLst/>
          </a:prstGeom>
          <a:noFill/>
        </p:spPr>
        <p:txBody>
          <a:bodyPr wrap="none" rtlCol="0">
            <a:spAutoFit/>
          </a:bodyPr>
          <a:lstStyle/>
          <a:p>
            <a:r>
              <a:rPr lang="en-US" sz="1400" dirty="0" err="1" smtClean="0"/>
              <a:t>Marigo</a:t>
            </a:r>
            <a:r>
              <a:rPr lang="en-US" sz="1400" dirty="0" smtClean="0"/>
              <a:t> et al 2013</a:t>
            </a:r>
            <a:endParaRPr lang="en-US" sz="1400" dirty="0"/>
          </a:p>
        </p:txBody>
      </p:sp>
      <p:sp>
        <p:nvSpPr>
          <p:cNvPr id="16" name="Rectangle 15"/>
          <p:cNvSpPr/>
          <p:nvPr/>
        </p:nvSpPr>
        <p:spPr>
          <a:xfrm>
            <a:off x="5744308" y="3565769"/>
            <a:ext cx="1289538" cy="293077"/>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5632939" y="3175001"/>
            <a:ext cx="920261" cy="143607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5324720" y="3144147"/>
            <a:ext cx="2060329" cy="4571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773803" y="3152141"/>
            <a:ext cx="712110" cy="4571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735319" y="2890971"/>
            <a:ext cx="750594" cy="4571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341003" y="4596358"/>
            <a:ext cx="1195916" cy="4571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618357" y="2727326"/>
            <a:ext cx="830350" cy="21750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92285" y="2460431"/>
            <a:ext cx="63658" cy="43415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674245" y="2720090"/>
            <a:ext cx="718040" cy="732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406757" y="2424250"/>
            <a:ext cx="70894" cy="423338"/>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59021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659" y="2092232"/>
            <a:ext cx="8279174" cy="4147916"/>
          </a:xfrm>
        </p:spPr>
        <p:txBody>
          <a:bodyPr>
            <a:normAutofit/>
          </a:bodyPr>
          <a:lstStyle/>
          <a:p>
            <a:r>
              <a:rPr lang="en-US" sz="2800" dirty="0" smtClean="0"/>
              <a:t>Convection during long-term pulsations mixes materials from inner, element-rich layers to outer envelope</a:t>
            </a:r>
          </a:p>
          <a:p>
            <a:r>
              <a:rPr lang="en-US" sz="2800" dirty="0" smtClean="0"/>
              <a:t>Short-term pulsations drive element-rich molecules to large distances from stars</a:t>
            </a:r>
          </a:p>
          <a:p>
            <a:r>
              <a:rPr lang="en-US" sz="2800" dirty="0" smtClean="0"/>
              <a:t>Lower T</a:t>
            </a:r>
            <a:r>
              <a:rPr lang="en-US" sz="2800" baseline="-25000" dirty="0" smtClean="0"/>
              <a:t>d</a:t>
            </a:r>
            <a:r>
              <a:rPr lang="en-US" sz="2800" dirty="0" smtClean="0"/>
              <a:t>, lower effective gravity, higher gas-density, and strong radiation fields allow dust to condense and accelerate</a:t>
            </a:r>
          </a:p>
        </p:txBody>
      </p:sp>
      <p:sp>
        <p:nvSpPr>
          <p:cNvPr id="5" name="Slide Number Placeholder 4"/>
          <p:cNvSpPr>
            <a:spLocks noGrp="1"/>
          </p:cNvSpPr>
          <p:nvPr>
            <p:ph type="sldNum" sz="quarter" idx="12"/>
          </p:nvPr>
        </p:nvSpPr>
        <p:spPr/>
        <p:txBody>
          <a:bodyPr/>
          <a:lstStyle/>
          <a:p>
            <a:fld id="{2AEA1A1E-F5B2-6F40-9B1C-BBBBCA62E90C}" type="slidenum">
              <a:rPr lang="en-US" smtClean="0"/>
              <a:t>30</a:t>
            </a:fld>
            <a:endParaRPr lang="en-US"/>
          </a:p>
        </p:txBody>
      </p:sp>
      <p:sp>
        <p:nvSpPr>
          <p:cNvPr id="8" name="Title 1"/>
          <p:cNvSpPr>
            <a:spLocks noGrp="1"/>
          </p:cNvSpPr>
          <p:nvPr>
            <p:ph type="title"/>
          </p:nvPr>
        </p:nvSpPr>
        <p:spPr>
          <a:xfrm>
            <a:off x="457200" y="-1"/>
            <a:ext cx="8229600" cy="1674091"/>
          </a:xfrm>
        </p:spPr>
        <p:txBody>
          <a:bodyPr>
            <a:normAutofit/>
          </a:bodyPr>
          <a:lstStyle/>
          <a:p>
            <a:r>
              <a:rPr lang="en-US" dirty="0" smtClean="0">
                <a:solidFill>
                  <a:srgbClr val="FF0000"/>
                </a:solidFill>
              </a:rPr>
              <a:t>Dust-driven</a:t>
            </a:r>
            <a:r>
              <a:rPr lang="en-US" dirty="0" smtClean="0"/>
              <a:t> Winds:</a:t>
            </a:r>
            <a:br>
              <a:rPr lang="en-US" dirty="0" smtClean="0"/>
            </a:br>
            <a:r>
              <a:rPr lang="en-US" dirty="0" smtClean="0"/>
              <a:t>Putting it Together with Pulsations</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spTree>
    <p:extLst>
      <p:ext uri="{BB962C8B-B14F-4D97-AF65-F5344CB8AC3E}">
        <p14:creationId xmlns:p14="http://schemas.microsoft.com/office/powerpoint/2010/main" val="211430455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AEA1A1E-F5B2-6F40-9B1C-BBBBCA62E90C}" type="slidenum">
              <a:rPr lang="en-US" smtClean="0"/>
              <a:t>31</a:t>
            </a:fld>
            <a:endParaRPr lang="en-US"/>
          </a:p>
        </p:txBody>
      </p:sp>
      <p:sp>
        <p:nvSpPr>
          <p:cNvPr id="8" name="Title 1"/>
          <p:cNvSpPr>
            <a:spLocks noGrp="1"/>
          </p:cNvSpPr>
          <p:nvPr>
            <p:ph type="title"/>
          </p:nvPr>
        </p:nvSpPr>
        <p:spPr>
          <a:xfrm>
            <a:off x="457200" y="-1"/>
            <a:ext cx="8229600" cy="1674091"/>
          </a:xfrm>
        </p:spPr>
        <p:txBody>
          <a:bodyPr>
            <a:normAutofit/>
          </a:bodyPr>
          <a:lstStyle/>
          <a:p>
            <a:r>
              <a:rPr lang="en-US" dirty="0" smtClean="0">
                <a:solidFill>
                  <a:srgbClr val="FF0000"/>
                </a:solidFill>
              </a:rPr>
              <a:t>Dust-driven</a:t>
            </a:r>
            <a:r>
              <a:rPr lang="en-US" dirty="0" smtClean="0"/>
              <a:t> Winds:</a:t>
            </a:r>
            <a:br>
              <a:rPr lang="en-US" dirty="0" smtClean="0"/>
            </a:br>
            <a:r>
              <a:rPr lang="en-US" dirty="0" smtClean="0"/>
              <a:t>Putting it Together with Pulsations</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pic>
        <p:nvPicPr>
          <p:cNvPr id="7" name="Picture 6"/>
          <p:cNvPicPr>
            <a:picLocks noChangeAspect="1"/>
          </p:cNvPicPr>
          <p:nvPr/>
        </p:nvPicPr>
        <p:blipFill>
          <a:blip r:embed="rId3"/>
          <a:stretch>
            <a:fillRect/>
          </a:stretch>
        </p:blipFill>
        <p:spPr>
          <a:xfrm>
            <a:off x="2164419" y="1610134"/>
            <a:ext cx="4661027" cy="4661027"/>
          </a:xfrm>
          <a:prstGeom prst="rect">
            <a:avLst/>
          </a:prstGeom>
          <a:solidFill>
            <a:srgbClr val="FFFFFF"/>
          </a:solidFill>
          <a:ln>
            <a:solidFill>
              <a:srgbClr val="000000"/>
            </a:solidFill>
          </a:ln>
        </p:spPr>
      </p:pic>
      <p:sp>
        <p:nvSpPr>
          <p:cNvPr id="12" name="TextBox 11"/>
          <p:cNvSpPr txBox="1"/>
          <p:nvPr/>
        </p:nvSpPr>
        <p:spPr>
          <a:xfrm>
            <a:off x="3568983" y="5996426"/>
            <a:ext cx="1976999" cy="369332"/>
          </a:xfrm>
          <a:prstGeom prst="rect">
            <a:avLst/>
          </a:prstGeom>
          <a:solidFill>
            <a:srgbClr val="FFFFFF"/>
          </a:solidFill>
        </p:spPr>
        <p:txBody>
          <a:bodyPr wrap="none" rtlCol="0">
            <a:spAutoFit/>
          </a:bodyPr>
          <a:lstStyle/>
          <a:p>
            <a:r>
              <a:rPr lang="en-US" dirty="0" smtClean="0"/>
              <a:t>Wind Speed (km/s)</a:t>
            </a:r>
            <a:endParaRPr lang="en-US" dirty="0"/>
          </a:p>
        </p:txBody>
      </p:sp>
      <p:sp>
        <p:nvSpPr>
          <p:cNvPr id="13" name="TextBox 12"/>
          <p:cNvSpPr txBox="1"/>
          <p:nvPr/>
        </p:nvSpPr>
        <p:spPr>
          <a:xfrm rot="16200000">
            <a:off x="1475903" y="3578966"/>
            <a:ext cx="1586680" cy="369332"/>
          </a:xfrm>
          <a:prstGeom prst="rect">
            <a:avLst/>
          </a:prstGeom>
          <a:solidFill>
            <a:srgbClr val="FFFFFF"/>
          </a:solidFill>
        </p:spPr>
        <p:txBody>
          <a:bodyPr wrap="none" rtlCol="0">
            <a:spAutoFit/>
          </a:bodyPr>
          <a:lstStyle/>
          <a:p>
            <a:r>
              <a:rPr lang="en-US" dirty="0" smtClean="0"/>
              <a:t>Radio Intensity</a:t>
            </a:r>
            <a:endParaRPr lang="en-US" dirty="0"/>
          </a:p>
        </p:txBody>
      </p:sp>
      <p:sp>
        <p:nvSpPr>
          <p:cNvPr id="14" name="TextBox 13"/>
          <p:cNvSpPr txBox="1"/>
          <p:nvPr/>
        </p:nvSpPr>
        <p:spPr>
          <a:xfrm>
            <a:off x="7056234" y="4033752"/>
            <a:ext cx="1761733" cy="523220"/>
          </a:xfrm>
          <a:prstGeom prst="rect">
            <a:avLst/>
          </a:prstGeom>
          <a:noFill/>
        </p:spPr>
        <p:txBody>
          <a:bodyPr wrap="none" rtlCol="0">
            <a:spAutoFit/>
          </a:bodyPr>
          <a:lstStyle/>
          <a:p>
            <a:pPr algn="ctr"/>
            <a:r>
              <a:rPr lang="en-US" sz="1400" i="1" dirty="0" err="1" smtClean="0"/>
              <a:t>Ramstedt</a:t>
            </a:r>
            <a:r>
              <a:rPr lang="en-US" sz="1400" i="1" dirty="0" smtClean="0"/>
              <a:t> &amp; </a:t>
            </a:r>
            <a:r>
              <a:rPr lang="en-US" sz="1400" i="1" dirty="0" err="1" smtClean="0"/>
              <a:t>Olofsson</a:t>
            </a:r>
            <a:endParaRPr lang="en-US" sz="1400" i="1" dirty="0"/>
          </a:p>
          <a:p>
            <a:pPr algn="ctr"/>
            <a:r>
              <a:rPr lang="en-US" sz="1400" i="1" dirty="0" smtClean="0"/>
              <a:t>2014</a:t>
            </a:r>
            <a:endParaRPr lang="en-US" sz="1400" i="1" dirty="0"/>
          </a:p>
        </p:txBody>
      </p:sp>
    </p:spTree>
    <p:extLst>
      <p:ext uri="{BB962C8B-B14F-4D97-AF65-F5344CB8AC3E}">
        <p14:creationId xmlns:p14="http://schemas.microsoft.com/office/powerpoint/2010/main" val="125994051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32</a:t>
            </a:fld>
            <a:endParaRPr lang="en-US"/>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ontent Placeholder 2"/>
          <p:cNvSpPr>
            <a:spLocks noGrp="1"/>
          </p:cNvSpPr>
          <p:nvPr>
            <p:ph idx="1"/>
          </p:nvPr>
        </p:nvSpPr>
        <p:spPr>
          <a:xfrm>
            <a:off x="50187" y="1587642"/>
            <a:ext cx="5078660" cy="4768707"/>
          </a:xfrm>
        </p:spPr>
        <p:txBody>
          <a:bodyPr>
            <a:normAutofit/>
          </a:bodyPr>
          <a:lstStyle/>
          <a:p>
            <a:r>
              <a:rPr lang="en-US" sz="2600" dirty="0" smtClean="0">
                <a:solidFill>
                  <a:srgbClr val="FF0000"/>
                </a:solidFill>
              </a:rPr>
              <a:t>Dust-driven</a:t>
            </a:r>
            <a:r>
              <a:rPr lang="en-US" sz="2600" dirty="0" smtClean="0"/>
              <a:t> winds relatively slow (10-50 km/sec) due to:</a:t>
            </a:r>
          </a:p>
          <a:p>
            <a:pPr lvl="1"/>
            <a:r>
              <a:rPr lang="en-US" sz="2400" dirty="0" smtClean="0"/>
              <a:t>large dust formation distance</a:t>
            </a:r>
          </a:p>
          <a:p>
            <a:pPr lvl="1"/>
            <a:r>
              <a:rPr lang="en-US" sz="2400" dirty="0"/>
              <a:t>s</a:t>
            </a:r>
            <a:r>
              <a:rPr lang="en-US" sz="2400" dirty="0" smtClean="0"/>
              <a:t>mall escape velocity</a:t>
            </a:r>
          </a:p>
          <a:p>
            <a:pPr lvl="1"/>
            <a:r>
              <a:rPr lang="en-US" sz="2400" dirty="0" smtClean="0"/>
              <a:t>dust needs many collisions with gas to carry it</a:t>
            </a:r>
          </a:p>
          <a:p>
            <a:r>
              <a:rPr lang="en-US" sz="2600" dirty="0"/>
              <a:t>P</a:t>
            </a:r>
            <a:r>
              <a:rPr lang="en-US" sz="2600" dirty="0" smtClean="0"/>
              <a:t>roduce mass loss rates of between 10</a:t>
            </a:r>
            <a:r>
              <a:rPr lang="en-US" sz="2600" baseline="30000" dirty="0" smtClean="0"/>
              <a:t>-7</a:t>
            </a:r>
            <a:r>
              <a:rPr lang="en-US" sz="2600" dirty="0" smtClean="0"/>
              <a:t> and 10</a:t>
            </a:r>
            <a:r>
              <a:rPr lang="en-US" sz="2600" baseline="30000" dirty="0" smtClean="0"/>
              <a:t>-3</a:t>
            </a:r>
            <a:r>
              <a:rPr lang="en-US" sz="2600" dirty="0" smtClean="0"/>
              <a:t> M</a:t>
            </a:r>
            <a:r>
              <a:rPr lang="en-US" sz="2600" baseline="-25000" dirty="0" smtClean="0"/>
              <a:t>⊙ </a:t>
            </a:r>
            <a:r>
              <a:rPr lang="en-US" sz="2600" dirty="0" smtClean="0"/>
              <a:t>per year in AGB stars; remove several </a:t>
            </a:r>
            <a:r>
              <a:rPr lang="en-US" sz="2600" dirty="0"/>
              <a:t>M</a:t>
            </a:r>
            <a:r>
              <a:rPr lang="en-US" sz="2600" baseline="-25000" dirty="0" smtClean="0"/>
              <a:t>⊙ </a:t>
            </a:r>
            <a:r>
              <a:rPr lang="en-US" sz="2600" dirty="0" smtClean="0"/>
              <a:t>during AGB lifetime</a:t>
            </a:r>
            <a:endParaRPr lang="en-US" sz="2600" dirty="0"/>
          </a:p>
          <a:p>
            <a:endParaRPr lang="en-US" sz="2600" dirty="0">
              <a:solidFill>
                <a:srgbClr val="FF0000"/>
              </a:solidFill>
            </a:endParaRPr>
          </a:p>
        </p:txBody>
      </p:sp>
      <p:pic>
        <p:nvPicPr>
          <p:cNvPr id="32" name="Picture 31"/>
          <p:cNvPicPr>
            <a:picLocks noChangeAspect="1"/>
          </p:cNvPicPr>
          <p:nvPr/>
        </p:nvPicPr>
        <p:blipFill>
          <a:blip r:embed="rId3"/>
          <a:stretch>
            <a:fillRect/>
          </a:stretch>
        </p:blipFill>
        <p:spPr>
          <a:xfrm>
            <a:off x="4976500" y="2007718"/>
            <a:ext cx="4067429" cy="2671743"/>
          </a:xfrm>
          <a:prstGeom prst="rect">
            <a:avLst/>
          </a:prstGeom>
          <a:solidFill>
            <a:schemeClr val="bg1"/>
          </a:solidFill>
          <a:ln>
            <a:solidFill>
              <a:srgbClr val="000000"/>
            </a:solidFill>
          </a:ln>
        </p:spPr>
      </p:pic>
      <p:sp>
        <p:nvSpPr>
          <p:cNvPr id="42" name="TextBox 41"/>
          <p:cNvSpPr txBox="1"/>
          <p:nvPr/>
        </p:nvSpPr>
        <p:spPr>
          <a:xfrm>
            <a:off x="6403569" y="4693141"/>
            <a:ext cx="1689322" cy="307777"/>
          </a:xfrm>
          <a:prstGeom prst="rect">
            <a:avLst/>
          </a:prstGeom>
          <a:noFill/>
        </p:spPr>
        <p:txBody>
          <a:bodyPr wrap="none" rtlCol="0">
            <a:spAutoFit/>
          </a:bodyPr>
          <a:lstStyle/>
          <a:p>
            <a:r>
              <a:rPr lang="en-US" sz="1400" i="1" dirty="0" err="1" smtClean="0"/>
              <a:t>Ivezic</a:t>
            </a:r>
            <a:r>
              <a:rPr lang="en-US" sz="1400" i="1" dirty="0" smtClean="0"/>
              <a:t> &amp; </a:t>
            </a:r>
            <a:r>
              <a:rPr lang="en-US" sz="1400" i="1" dirty="0" err="1" smtClean="0"/>
              <a:t>Elitzur</a:t>
            </a:r>
            <a:r>
              <a:rPr lang="en-US" sz="1400" i="1" dirty="0" smtClean="0"/>
              <a:t> 2010</a:t>
            </a:r>
            <a:endParaRPr lang="en-US" sz="1400" i="1" dirty="0"/>
          </a:p>
        </p:txBody>
      </p:sp>
      <p:sp>
        <p:nvSpPr>
          <p:cNvPr id="10" name="Title 1"/>
          <p:cNvSpPr>
            <a:spLocks noGrp="1"/>
          </p:cNvSpPr>
          <p:nvPr>
            <p:ph type="title"/>
          </p:nvPr>
        </p:nvSpPr>
        <p:spPr>
          <a:xfrm>
            <a:off x="457200" y="-1"/>
            <a:ext cx="8229600" cy="1674091"/>
          </a:xfrm>
        </p:spPr>
        <p:txBody>
          <a:bodyPr>
            <a:normAutofit/>
          </a:bodyPr>
          <a:lstStyle/>
          <a:p>
            <a:r>
              <a:rPr lang="en-US" dirty="0" smtClean="0">
                <a:solidFill>
                  <a:srgbClr val="FF0000"/>
                </a:solidFill>
              </a:rPr>
              <a:t>Dust-driven</a:t>
            </a:r>
            <a:r>
              <a:rPr lang="en-US" dirty="0" smtClean="0"/>
              <a:t> Winds:</a:t>
            </a:r>
            <a:br>
              <a:rPr lang="en-US" dirty="0" smtClean="0"/>
            </a:br>
            <a:r>
              <a:rPr lang="en-US" dirty="0" smtClean="0"/>
              <a:t>Putting it Together with Pulsations</a:t>
            </a:r>
            <a:endParaRPr lang="en-US" dirty="0"/>
          </a:p>
        </p:txBody>
      </p:sp>
    </p:spTree>
    <p:extLst>
      <p:ext uri="{BB962C8B-B14F-4D97-AF65-F5344CB8AC3E}">
        <p14:creationId xmlns:p14="http://schemas.microsoft.com/office/powerpoint/2010/main" val="9849483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2711" y="1541427"/>
            <a:ext cx="5630326" cy="4841021"/>
          </a:xfrm>
        </p:spPr>
        <p:txBody>
          <a:bodyPr>
            <a:noAutofit/>
          </a:bodyPr>
          <a:lstStyle/>
          <a:p>
            <a:r>
              <a:rPr lang="en-US" sz="2200" dirty="0" smtClean="0"/>
              <a:t>Even more enormous and bright, </a:t>
            </a:r>
            <a:r>
              <a:rPr lang="en-US" sz="2200" dirty="0" smtClean="0">
                <a:solidFill>
                  <a:srgbClr val="FF0000"/>
                </a:solidFill>
              </a:rPr>
              <a:t>cool</a:t>
            </a:r>
            <a:r>
              <a:rPr lang="en-US" sz="2200" dirty="0"/>
              <a:t> </a:t>
            </a:r>
            <a:r>
              <a:rPr lang="en-US" sz="2200" dirty="0" smtClean="0"/>
              <a:t>stars </a:t>
            </a:r>
          </a:p>
          <a:p>
            <a:pPr lvl="1"/>
            <a:r>
              <a:rPr lang="en-US" sz="1900" dirty="0" smtClean="0"/>
              <a:t>R ~ 10</a:t>
            </a:r>
            <a:r>
              <a:rPr lang="en-US" sz="1900" baseline="30000" dirty="0"/>
              <a:t>3</a:t>
            </a:r>
            <a:r>
              <a:rPr lang="en-US" sz="1900" dirty="0" smtClean="0"/>
              <a:t>-10</a:t>
            </a:r>
            <a:r>
              <a:rPr lang="en-US" sz="1900" baseline="30000" dirty="0"/>
              <a:t>4</a:t>
            </a:r>
            <a:r>
              <a:rPr lang="en-US" sz="1900" dirty="0" smtClean="0"/>
              <a:t> R</a:t>
            </a:r>
            <a:r>
              <a:rPr lang="en-US" sz="1900" baseline="-25000" dirty="0" smtClean="0"/>
              <a:t>⊙</a:t>
            </a:r>
            <a:endParaRPr lang="en-US" sz="1900" dirty="0"/>
          </a:p>
          <a:p>
            <a:pPr lvl="1"/>
            <a:r>
              <a:rPr lang="en-US" sz="1900" dirty="0" err="1" smtClean="0"/>
              <a:t>T</a:t>
            </a:r>
            <a:r>
              <a:rPr lang="en-US" sz="1900" baseline="-25000" dirty="0" err="1" smtClean="0"/>
              <a:t>eff</a:t>
            </a:r>
            <a:r>
              <a:rPr lang="en-US" sz="1900" dirty="0" smtClean="0"/>
              <a:t> ~ 3-4,000 K</a:t>
            </a:r>
          </a:p>
          <a:p>
            <a:pPr lvl="1"/>
            <a:r>
              <a:rPr lang="en-US" sz="1900" dirty="0" smtClean="0"/>
              <a:t>L</a:t>
            </a:r>
            <a:r>
              <a:rPr lang="en-US" sz="1900" baseline="-25000" dirty="0" smtClean="0"/>
              <a:t>*</a:t>
            </a:r>
            <a:r>
              <a:rPr lang="en-US" sz="1900" dirty="0" smtClean="0"/>
              <a:t> &gt; 10</a:t>
            </a:r>
            <a:r>
              <a:rPr lang="en-US" sz="1900" baseline="30000" dirty="0"/>
              <a:t>4</a:t>
            </a:r>
            <a:r>
              <a:rPr lang="en-US" sz="1900" dirty="0" smtClean="0"/>
              <a:t> L</a:t>
            </a:r>
            <a:r>
              <a:rPr lang="en-US" sz="1900" baseline="-25000" dirty="0" smtClean="0"/>
              <a:t>⊙</a:t>
            </a:r>
            <a:endParaRPr lang="en-US" sz="1900" dirty="0"/>
          </a:p>
          <a:p>
            <a:pPr lvl="1"/>
            <a:r>
              <a:rPr lang="en-US" sz="1900" dirty="0" smtClean="0"/>
              <a:t>Minimally variable</a:t>
            </a:r>
          </a:p>
          <a:p>
            <a:r>
              <a:rPr lang="en-US" sz="2200" dirty="0" smtClean="0"/>
              <a:t>The last stellar phase for stars with </a:t>
            </a:r>
            <a:br>
              <a:rPr lang="en-US" sz="2200" dirty="0" smtClean="0"/>
            </a:br>
            <a:r>
              <a:rPr lang="en-US" sz="2200" dirty="0" smtClean="0">
                <a:solidFill>
                  <a:srgbClr val="3366FF"/>
                </a:solidFill>
              </a:rPr>
              <a:t>10 &lt; M</a:t>
            </a:r>
            <a:r>
              <a:rPr lang="en-US" sz="2200" baseline="-25000" dirty="0" smtClean="0">
                <a:solidFill>
                  <a:srgbClr val="3366FF"/>
                </a:solidFill>
              </a:rPr>
              <a:t>* </a:t>
            </a:r>
            <a:r>
              <a:rPr lang="en-US" sz="2200" dirty="0" smtClean="0">
                <a:solidFill>
                  <a:srgbClr val="3366FF"/>
                </a:solidFill>
              </a:rPr>
              <a:t>&lt; 30 M</a:t>
            </a:r>
            <a:r>
              <a:rPr lang="en-US" sz="2200" baseline="-25000" dirty="0" smtClean="0">
                <a:solidFill>
                  <a:srgbClr val="3366FF"/>
                </a:solidFill>
              </a:rPr>
              <a:t>⊙ </a:t>
            </a:r>
            <a:r>
              <a:rPr lang="en-US" sz="2200" dirty="0" smtClean="0"/>
              <a:t>(</a:t>
            </a:r>
            <a:r>
              <a:rPr lang="en-US" sz="2200" dirty="0" err="1" smtClean="0"/>
              <a:t>Maeder</a:t>
            </a:r>
            <a:r>
              <a:rPr lang="en-US" sz="2200" dirty="0" smtClean="0"/>
              <a:t> &amp; </a:t>
            </a:r>
            <a:r>
              <a:rPr lang="en-US" sz="2200" dirty="0" err="1" smtClean="0"/>
              <a:t>Meynet</a:t>
            </a:r>
            <a:r>
              <a:rPr lang="en-US" sz="2200" dirty="0" smtClean="0"/>
              <a:t> 2008)</a:t>
            </a:r>
          </a:p>
          <a:p>
            <a:r>
              <a:rPr lang="en-US" sz="2200" dirty="0"/>
              <a:t>L</a:t>
            </a:r>
            <a:r>
              <a:rPr lang="en-US" sz="2200" dirty="0" smtClean="0"/>
              <a:t>asts &lt; 10</a:t>
            </a:r>
            <a:r>
              <a:rPr lang="en-US" sz="2200" baseline="30000" dirty="0" smtClean="0"/>
              <a:t>6 </a:t>
            </a:r>
            <a:r>
              <a:rPr lang="en-US" sz="2200" dirty="0" err="1" smtClean="0"/>
              <a:t>yrs</a:t>
            </a:r>
            <a:r>
              <a:rPr lang="en-US" sz="2200" dirty="0" smtClean="0"/>
              <a:t> (</a:t>
            </a:r>
            <a:r>
              <a:rPr lang="en-US" sz="2200" dirty="0" err="1" smtClean="0"/>
              <a:t>Chiosi</a:t>
            </a:r>
            <a:r>
              <a:rPr lang="en-US" sz="2200" dirty="0" smtClean="0"/>
              <a:t> &amp; </a:t>
            </a:r>
            <a:r>
              <a:rPr lang="en-US" sz="2200" dirty="0" err="1" smtClean="0"/>
              <a:t>Maeder</a:t>
            </a:r>
            <a:r>
              <a:rPr lang="en-US" sz="2200" dirty="0" smtClean="0"/>
              <a:t> 1986)</a:t>
            </a:r>
            <a:endParaRPr lang="en-US" sz="2200" dirty="0"/>
          </a:p>
          <a:p>
            <a:r>
              <a:rPr lang="en-US" sz="2200" dirty="0" smtClean="0"/>
              <a:t>Powered by…</a:t>
            </a:r>
          </a:p>
          <a:p>
            <a:pPr lvl="1"/>
            <a:r>
              <a:rPr lang="en-US" sz="1900" dirty="0" smtClean="0"/>
              <a:t>Shells of H and He fusion surrounding shells of fusion of higher elements</a:t>
            </a:r>
          </a:p>
          <a:p>
            <a:pPr lvl="1"/>
            <a:endParaRPr lang="en-US" sz="1900" dirty="0" smtClean="0"/>
          </a:p>
          <a:p>
            <a:endParaRPr lang="en-US" sz="2400" dirty="0"/>
          </a:p>
        </p:txBody>
      </p:sp>
      <p:sp>
        <p:nvSpPr>
          <p:cNvPr id="5" name="Slide Number Placeholder 4"/>
          <p:cNvSpPr>
            <a:spLocks noGrp="1"/>
          </p:cNvSpPr>
          <p:nvPr>
            <p:ph type="sldNum" sz="quarter" idx="12"/>
          </p:nvPr>
        </p:nvSpPr>
        <p:spPr/>
        <p:txBody>
          <a:bodyPr/>
          <a:lstStyle/>
          <a:p>
            <a:fld id="{2AEA1A1E-F5B2-6F40-9B1C-BBBBCA62E90C}" type="slidenum">
              <a:rPr lang="en-US" smtClean="0"/>
              <a:t>33</a:t>
            </a:fld>
            <a:endParaRPr lang="en-US" dirty="0"/>
          </a:p>
        </p:txBody>
      </p:sp>
      <p:sp>
        <p:nvSpPr>
          <p:cNvPr id="61" name="Title 1"/>
          <p:cNvSpPr txBox="1">
            <a:spLocks/>
          </p:cNvSpPr>
          <p:nvPr/>
        </p:nvSpPr>
        <p:spPr>
          <a:xfrm>
            <a:off x="1243078" y="74679"/>
            <a:ext cx="6328508"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RSG Stars</a:t>
            </a:r>
            <a:endParaRPr lang="en-US" dirty="0"/>
          </a:p>
        </p:txBody>
      </p:sp>
      <p:sp>
        <p:nvSpPr>
          <p:cNvPr id="62" name="Oval 61"/>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Footer Placeholder 3"/>
          <p:cNvSpPr>
            <a:spLocks noGrp="1"/>
          </p:cNvSpPr>
          <p:nvPr>
            <p:ph type="ftr" sz="quarter" idx="11"/>
          </p:nvPr>
        </p:nvSpPr>
        <p:spPr>
          <a:xfrm>
            <a:off x="3124200" y="6356350"/>
            <a:ext cx="2895600" cy="365125"/>
          </a:xfrm>
        </p:spPr>
        <p:txBody>
          <a:bodyPr/>
          <a:lstStyle/>
          <a:p>
            <a:r>
              <a:rPr lang="en-US" dirty="0" smtClean="0"/>
              <a:t>Winds and Mass Loss</a:t>
            </a:r>
            <a:endParaRPr lang="en-US" dirty="0"/>
          </a:p>
        </p:txBody>
      </p:sp>
      <p:sp>
        <p:nvSpPr>
          <p:cNvPr id="26" name="TextBox 25"/>
          <p:cNvSpPr txBox="1"/>
          <p:nvPr/>
        </p:nvSpPr>
        <p:spPr>
          <a:xfrm>
            <a:off x="6486149" y="6192329"/>
            <a:ext cx="2425101" cy="307777"/>
          </a:xfrm>
          <a:prstGeom prst="rect">
            <a:avLst/>
          </a:prstGeom>
          <a:noFill/>
        </p:spPr>
        <p:txBody>
          <a:bodyPr wrap="none" rtlCol="0">
            <a:spAutoFit/>
          </a:bodyPr>
          <a:lstStyle/>
          <a:p>
            <a:r>
              <a:rPr lang="en-US" sz="1400" dirty="0" smtClean="0"/>
              <a:t>Betelgeuse; </a:t>
            </a:r>
            <a:r>
              <a:rPr lang="en-US" sz="1400" dirty="0" err="1" smtClean="0"/>
              <a:t>Kervella</a:t>
            </a:r>
            <a:r>
              <a:rPr lang="en-US" sz="1400" dirty="0" smtClean="0"/>
              <a:t> et al 2011</a:t>
            </a:r>
            <a:endParaRPr lang="en-US" sz="1400" dirty="0"/>
          </a:p>
        </p:txBody>
      </p:sp>
      <p:pic>
        <p:nvPicPr>
          <p:cNvPr id="27" name="Picture 26"/>
          <p:cNvPicPr>
            <a:picLocks noChangeAspect="1"/>
          </p:cNvPicPr>
          <p:nvPr/>
        </p:nvPicPr>
        <p:blipFill>
          <a:blip r:embed="rId3"/>
          <a:stretch>
            <a:fillRect/>
          </a:stretch>
        </p:blipFill>
        <p:spPr>
          <a:xfrm>
            <a:off x="7198688" y="1113446"/>
            <a:ext cx="1818486" cy="1832919"/>
          </a:xfrm>
          <a:prstGeom prst="rect">
            <a:avLst/>
          </a:prstGeom>
          <a:ln>
            <a:solidFill>
              <a:srgbClr val="FFFFFF"/>
            </a:solidFill>
          </a:ln>
        </p:spPr>
      </p:pic>
      <p:pic>
        <p:nvPicPr>
          <p:cNvPr id="28" name="Picture 27"/>
          <p:cNvPicPr>
            <a:picLocks noChangeAspect="1"/>
          </p:cNvPicPr>
          <p:nvPr/>
        </p:nvPicPr>
        <p:blipFill>
          <a:blip r:embed="rId4"/>
          <a:stretch>
            <a:fillRect/>
          </a:stretch>
        </p:blipFill>
        <p:spPr>
          <a:xfrm>
            <a:off x="5750022" y="2727092"/>
            <a:ext cx="1821564" cy="1836021"/>
          </a:xfrm>
          <a:prstGeom prst="rect">
            <a:avLst/>
          </a:prstGeom>
          <a:ln>
            <a:solidFill>
              <a:srgbClr val="FFFFFF"/>
            </a:solidFill>
          </a:ln>
        </p:spPr>
      </p:pic>
      <p:pic>
        <p:nvPicPr>
          <p:cNvPr id="29" name="Picture 28"/>
          <p:cNvPicPr>
            <a:picLocks noChangeAspect="1"/>
          </p:cNvPicPr>
          <p:nvPr/>
        </p:nvPicPr>
        <p:blipFill>
          <a:blip r:embed="rId5"/>
          <a:stretch>
            <a:fillRect/>
          </a:stretch>
        </p:blipFill>
        <p:spPr>
          <a:xfrm>
            <a:off x="7198688" y="4356308"/>
            <a:ext cx="1821564" cy="1836021"/>
          </a:xfrm>
          <a:prstGeom prst="rect">
            <a:avLst/>
          </a:prstGeom>
          <a:ln>
            <a:solidFill>
              <a:srgbClr val="FFFFFF"/>
            </a:solidFill>
          </a:ln>
        </p:spPr>
      </p:pic>
    </p:spTree>
    <p:extLst>
      <p:ext uri="{BB962C8B-B14F-4D97-AF65-F5344CB8AC3E}">
        <p14:creationId xmlns:p14="http://schemas.microsoft.com/office/powerpoint/2010/main" val="5485142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98641" y="1772458"/>
            <a:ext cx="3513599" cy="4011217"/>
          </a:xfrm>
        </p:spPr>
        <p:txBody>
          <a:bodyPr>
            <a:noAutofit/>
          </a:bodyPr>
          <a:lstStyle/>
          <a:p>
            <a:r>
              <a:rPr lang="en-US" sz="2200" dirty="0" smtClean="0"/>
              <a:t>RSGs show significant dusty stellar winds; weak, irregular variability. (</a:t>
            </a:r>
            <a:r>
              <a:rPr lang="en-US" sz="2200" dirty="0" err="1" smtClean="0"/>
              <a:t>Puls</a:t>
            </a:r>
            <a:r>
              <a:rPr lang="en-US" sz="2200" dirty="0" smtClean="0"/>
              <a:t> et al 2015)</a:t>
            </a:r>
          </a:p>
          <a:p>
            <a:r>
              <a:rPr lang="en-US" sz="2200" dirty="0" smtClean="0"/>
              <a:t>Large-scale convection in RSGs create supersonic surface turbulence (</a:t>
            </a:r>
            <a:r>
              <a:rPr lang="en-US" sz="2200" dirty="0" err="1" smtClean="0"/>
              <a:t>Josselin</a:t>
            </a:r>
            <a:r>
              <a:rPr lang="en-US" sz="2200" dirty="0" smtClean="0"/>
              <a:t> &amp; </a:t>
            </a:r>
            <a:r>
              <a:rPr lang="en-US" sz="2200" dirty="0" err="1" smtClean="0"/>
              <a:t>Plez</a:t>
            </a:r>
            <a:r>
              <a:rPr lang="en-US" sz="2200" dirty="0" smtClean="0"/>
              <a:t> 2007)</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34</a:t>
            </a:fld>
            <a:endParaRPr lang="en-US"/>
          </a:p>
        </p:txBody>
      </p:sp>
      <p:sp>
        <p:nvSpPr>
          <p:cNvPr id="7" name="Title 1"/>
          <p:cNvSpPr txBox="1">
            <a:spLocks/>
          </p:cNvSpPr>
          <p:nvPr/>
        </p:nvSpPr>
        <p:spPr>
          <a:xfrm>
            <a:off x="609600" y="129388"/>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Differences with RSGs</a:t>
            </a:r>
            <a:endParaRPr lang="en-US" dirty="0"/>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72921" y="1570038"/>
            <a:ext cx="5105306" cy="4471801"/>
          </a:xfrm>
          <a:prstGeom prst="rect">
            <a:avLst/>
          </a:prstGeom>
          <a:ln>
            <a:solidFill>
              <a:schemeClr val="tx1"/>
            </a:solidFill>
          </a:ln>
        </p:spPr>
      </p:pic>
      <p:sp>
        <p:nvSpPr>
          <p:cNvPr id="12" name="TextBox 11"/>
          <p:cNvSpPr txBox="1"/>
          <p:nvPr/>
        </p:nvSpPr>
        <p:spPr>
          <a:xfrm>
            <a:off x="1073474" y="6048573"/>
            <a:ext cx="3225813" cy="307777"/>
          </a:xfrm>
          <a:prstGeom prst="rect">
            <a:avLst/>
          </a:prstGeom>
          <a:noFill/>
        </p:spPr>
        <p:txBody>
          <a:bodyPr wrap="none" rtlCol="0">
            <a:spAutoFit/>
          </a:bodyPr>
          <a:lstStyle/>
          <a:p>
            <a:r>
              <a:rPr lang="en-US" sz="1400" i="1" dirty="0" smtClean="0"/>
              <a:t>Simulated RSG; </a:t>
            </a:r>
            <a:r>
              <a:rPr lang="en-US" sz="1400" i="1" dirty="0" err="1" smtClean="0"/>
              <a:t>Chiavassa</a:t>
            </a:r>
            <a:r>
              <a:rPr lang="en-US" sz="1400" i="1" dirty="0" smtClean="0"/>
              <a:t> &amp; </a:t>
            </a:r>
            <a:r>
              <a:rPr lang="en-US" sz="1400" i="1" dirty="0" err="1" smtClean="0"/>
              <a:t>Freitag</a:t>
            </a:r>
            <a:r>
              <a:rPr lang="en-US" sz="1400" i="1" dirty="0" smtClean="0"/>
              <a:t> 2014</a:t>
            </a:r>
            <a:endParaRPr lang="en-US" sz="1400" i="1" dirty="0"/>
          </a:p>
        </p:txBody>
      </p:sp>
    </p:spTree>
    <p:extLst>
      <p:ext uri="{BB962C8B-B14F-4D97-AF65-F5344CB8AC3E}">
        <p14:creationId xmlns:p14="http://schemas.microsoft.com/office/powerpoint/2010/main" val="23619119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801" y="1772458"/>
            <a:ext cx="8352440" cy="4011217"/>
          </a:xfrm>
        </p:spPr>
        <p:txBody>
          <a:bodyPr>
            <a:noAutofit/>
          </a:bodyPr>
          <a:lstStyle/>
          <a:p>
            <a:pPr>
              <a:lnSpc>
                <a:spcPct val="120000"/>
              </a:lnSpc>
            </a:pPr>
            <a:r>
              <a:rPr lang="en-US" sz="2800" dirty="0" smtClean="0"/>
              <a:t>RSG winds produce mass-loss rates between ~10</a:t>
            </a:r>
            <a:r>
              <a:rPr lang="en-US" sz="2800" baseline="30000" dirty="0" smtClean="0"/>
              <a:t>-7</a:t>
            </a:r>
            <a:r>
              <a:rPr lang="en-US" sz="2800" dirty="0" smtClean="0"/>
              <a:t>-10</a:t>
            </a:r>
            <a:r>
              <a:rPr lang="en-US" sz="2800" baseline="30000" dirty="0" smtClean="0"/>
              <a:t>-4</a:t>
            </a:r>
            <a:r>
              <a:rPr lang="en-US" sz="2800" dirty="0" smtClean="0"/>
              <a:t> M</a:t>
            </a:r>
            <a:r>
              <a:rPr lang="en-US" sz="2800" baseline="-25000" dirty="0" smtClean="0"/>
              <a:t>⊙</a:t>
            </a:r>
            <a:r>
              <a:rPr lang="en-US" sz="2800" dirty="0" smtClean="0"/>
              <a:t>/</a:t>
            </a:r>
            <a:r>
              <a:rPr lang="en-US" sz="2800" dirty="0" err="1" smtClean="0"/>
              <a:t>yr</a:t>
            </a:r>
            <a:r>
              <a:rPr lang="en-US" sz="2800" dirty="0" smtClean="0"/>
              <a:t> </a:t>
            </a:r>
          </a:p>
          <a:p>
            <a:pPr marL="0" indent="0">
              <a:lnSpc>
                <a:spcPct val="120000"/>
              </a:lnSpc>
              <a:buNone/>
            </a:pPr>
            <a:r>
              <a:rPr lang="en-US" sz="2800" dirty="0"/>
              <a:t>	</a:t>
            </a:r>
            <a:r>
              <a:rPr lang="en-US" sz="2800" dirty="0" smtClean="0"/>
              <a:t>	</a:t>
            </a:r>
            <a:r>
              <a:rPr lang="en-US" sz="2400" dirty="0" smtClean="0"/>
              <a:t>(Arroyo-Torres et al 2015)</a:t>
            </a:r>
            <a:endParaRPr lang="en-US" sz="2400" baseline="-25000" dirty="0" smtClean="0"/>
          </a:p>
          <a:p>
            <a:pPr>
              <a:lnSpc>
                <a:spcPct val="120000"/>
              </a:lnSpc>
            </a:pPr>
            <a:r>
              <a:rPr lang="en-US" sz="2800" dirty="0" smtClean="0"/>
              <a:t>Terminal wind velocities ~20-30 km/sec </a:t>
            </a:r>
            <a:br>
              <a:rPr lang="en-US" sz="2800" dirty="0" smtClean="0"/>
            </a:br>
            <a:r>
              <a:rPr lang="en-US" sz="2800" dirty="0" smtClean="0"/>
              <a:t>		</a:t>
            </a:r>
            <a:r>
              <a:rPr lang="en-US" sz="2400" dirty="0" smtClean="0"/>
              <a:t>(</a:t>
            </a:r>
            <a:r>
              <a:rPr lang="en-US" sz="2400" dirty="0" err="1" smtClean="0"/>
              <a:t>Puls</a:t>
            </a:r>
            <a:r>
              <a:rPr lang="en-US" sz="2400" dirty="0" smtClean="0"/>
              <a:t> et al 2015)</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35</a:t>
            </a:fld>
            <a:endParaRPr lang="en-US"/>
          </a:p>
        </p:txBody>
      </p:sp>
      <p:sp>
        <p:nvSpPr>
          <p:cNvPr id="7" name="Title 1"/>
          <p:cNvSpPr txBox="1">
            <a:spLocks/>
          </p:cNvSpPr>
          <p:nvPr/>
        </p:nvSpPr>
        <p:spPr>
          <a:xfrm>
            <a:off x="609600" y="129388"/>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Differences with RSGs</a:t>
            </a:r>
            <a:endParaRPr lang="en-US" dirty="0"/>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61103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84802"/>
            <a:ext cx="8351982" cy="4771548"/>
          </a:xfrm>
        </p:spPr>
        <p:txBody>
          <a:bodyPr>
            <a:normAutofit lnSpcReduction="10000"/>
          </a:bodyPr>
          <a:lstStyle/>
          <a:p>
            <a:r>
              <a:rPr lang="en-US" sz="2800" dirty="0" smtClean="0"/>
              <a:t>Pulsations in AGBs drive molecules to large distances from star</a:t>
            </a:r>
          </a:p>
          <a:p>
            <a:r>
              <a:rPr lang="en-US" sz="2800" dirty="0" smtClean="0"/>
              <a:t>Large-scale convection in RSGs does the same; convection in both mix materials from bowels to surface</a:t>
            </a:r>
          </a:p>
          <a:p>
            <a:r>
              <a:rPr lang="en-US" sz="2800" dirty="0" smtClean="0"/>
              <a:t>Dust particles form in the extended environments of </a:t>
            </a:r>
            <a:r>
              <a:rPr lang="en-US" sz="2800" dirty="0" smtClean="0">
                <a:solidFill>
                  <a:srgbClr val="FF0000"/>
                </a:solidFill>
              </a:rPr>
              <a:t>cool, </a:t>
            </a:r>
            <a:r>
              <a:rPr lang="en-US" sz="2800" dirty="0" smtClean="0">
                <a:solidFill>
                  <a:srgbClr val="000000"/>
                </a:solidFill>
              </a:rPr>
              <a:t>giant stars</a:t>
            </a:r>
          </a:p>
          <a:p>
            <a:r>
              <a:rPr lang="en-US" sz="2800" dirty="0" smtClean="0">
                <a:solidFill>
                  <a:srgbClr val="000000"/>
                </a:solidFill>
              </a:rPr>
              <a:t>Dust then accelerated by </a:t>
            </a:r>
            <a:r>
              <a:rPr lang="en-US" sz="2800" dirty="0" err="1" smtClean="0">
                <a:solidFill>
                  <a:srgbClr val="000000"/>
                </a:solidFill>
              </a:rPr>
              <a:t>radiative</a:t>
            </a:r>
            <a:r>
              <a:rPr lang="en-US" sz="2800" dirty="0" smtClean="0">
                <a:solidFill>
                  <a:srgbClr val="000000"/>
                </a:solidFill>
              </a:rPr>
              <a:t> pressure</a:t>
            </a:r>
          </a:p>
          <a:p>
            <a:r>
              <a:rPr lang="en-US" sz="2800" dirty="0" smtClean="0">
                <a:solidFill>
                  <a:srgbClr val="000000"/>
                </a:solidFill>
              </a:rPr>
              <a:t>Collisions with gas drags gas with dust; sets terminal velocity to ~10-50 km/sec</a:t>
            </a:r>
          </a:p>
          <a:p>
            <a:r>
              <a:rPr lang="en-US" sz="2800" dirty="0" smtClean="0">
                <a:solidFill>
                  <a:srgbClr val="000000"/>
                </a:solidFill>
              </a:rPr>
              <a:t>Mass loss rates: 10</a:t>
            </a:r>
            <a:r>
              <a:rPr lang="en-US" sz="2800" baseline="30000" dirty="0" smtClean="0">
                <a:solidFill>
                  <a:srgbClr val="000000"/>
                </a:solidFill>
              </a:rPr>
              <a:t>-7</a:t>
            </a:r>
            <a:r>
              <a:rPr lang="en-US" sz="2800" dirty="0" smtClean="0">
                <a:solidFill>
                  <a:srgbClr val="000000"/>
                </a:solidFill>
              </a:rPr>
              <a:t> to 10</a:t>
            </a:r>
            <a:r>
              <a:rPr lang="en-US" sz="2800" baseline="30000" dirty="0" smtClean="0">
                <a:solidFill>
                  <a:srgbClr val="000000"/>
                </a:solidFill>
              </a:rPr>
              <a:t>-3</a:t>
            </a:r>
            <a:r>
              <a:rPr lang="en-US" sz="2800" dirty="0" smtClean="0">
                <a:solidFill>
                  <a:srgbClr val="000000"/>
                </a:solidFill>
              </a:rPr>
              <a:t> M</a:t>
            </a:r>
            <a:r>
              <a:rPr lang="en-US" sz="2800" baseline="-25000" dirty="0" smtClean="0"/>
              <a:t>⊙</a:t>
            </a:r>
            <a:r>
              <a:rPr lang="en-US" sz="2800" dirty="0" smtClean="0">
                <a:solidFill>
                  <a:srgbClr val="000000"/>
                </a:solidFill>
              </a:rPr>
              <a:t>/</a:t>
            </a:r>
            <a:r>
              <a:rPr lang="en-US" sz="2800" dirty="0" err="1" smtClean="0">
                <a:solidFill>
                  <a:srgbClr val="000000"/>
                </a:solidFill>
              </a:rPr>
              <a:t>yr</a:t>
            </a:r>
            <a:endParaRPr lang="en-US" sz="2800" dirty="0" smtClean="0">
              <a:solidFill>
                <a:srgbClr val="000000"/>
              </a:solidFill>
            </a:endParaRPr>
          </a:p>
        </p:txBody>
      </p:sp>
      <p:sp>
        <p:nvSpPr>
          <p:cNvPr id="5" name="Slide Number Placeholder 4"/>
          <p:cNvSpPr>
            <a:spLocks noGrp="1"/>
          </p:cNvSpPr>
          <p:nvPr>
            <p:ph type="sldNum" sz="quarter" idx="12"/>
          </p:nvPr>
        </p:nvSpPr>
        <p:spPr/>
        <p:txBody>
          <a:bodyPr/>
          <a:lstStyle/>
          <a:p>
            <a:fld id="{2AEA1A1E-F5B2-6F40-9B1C-BBBBCA62E90C}" type="slidenum">
              <a:rPr lang="en-US" smtClean="0"/>
              <a:t>36</a:t>
            </a:fld>
            <a:endParaRPr lang="en-US"/>
          </a:p>
        </p:txBody>
      </p:sp>
      <p:sp>
        <p:nvSpPr>
          <p:cNvPr id="8" name="Title 1"/>
          <p:cNvSpPr>
            <a:spLocks noGrp="1"/>
          </p:cNvSpPr>
          <p:nvPr>
            <p:ph type="title"/>
          </p:nvPr>
        </p:nvSpPr>
        <p:spPr>
          <a:xfrm>
            <a:off x="457200" y="-1"/>
            <a:ext cx="8229600" cy="1674091"/>
          </a:xfrm>
        </p:spPr>
        <p:txBody>
          <a:bodyPr>
            <a:normAutofit/>
          </a:bodyPr>
          <a:lstStyle/>
          <a:p>
            <a:r>
              <a:rPr lang="en-US" dirty="0" smtClean="0">
                <a:solidFill>
                  <a:srgbClr val="FF0000"/>
                </a:solidFill>
              </a:rPr>
              <a:t>Dust-driven</a:t>
            </a:r>
            <a:r>
              <a:rPr lang="en-US" dirty="0" smtClean="0"/>
              <a:t> Winds:</a:t>
            </a:r>
            <a:br>
              <a:rPr lang="en-US" dirty="0" smtClean="0"/>
            </a:br>
            <a:r>
              <a:rPr lang="en-US" dirty="0" smtClean="0"/>
              <a:t>The Recap</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spTree>
    <p:extLst>
      <p:ext uri="{BB962C8B-B14F-4D97-AF65-F5344CB8AC3E}">
        <p14:creationId xmlns:p14="http://schemas.microsoft.com/office/powerpoint/2010/main" val="1011031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66FF"/>
                </a:solidFill>
              </a:rPr>
              <a:t>Line-driven</a:t>
            </a:r>
            <a:r>
              <a:rPr lang="en-US" dirty="0" smtClean="0"/>
              <a:t> Winds</a:t>
            </a:r>
            <a:endParaRPr lang="en-US" dirty="0"/>
          </a:p>
        </p:txBody>
      </p:sp>
      <p:sp>
        <p:nvSpPr>
          <p:cNvPr id="3" name="Content Placeholder 2"/>
          <p:cNvSpPr>
            <a:spLocks noGrp="1"/>
          </p:cNvSpPr>
          <p:nvPr>
            <p:ph idx="1"/>
          </p:nvPr>
        </p:nvSpPr>
        <p:spPr>
          <a:xfrm>
            <a:off x="343146" y="1417638"/>
            <a:ext cx="8438363" cy="4686102"/>
          </a:xfrm>
        </p:spPr>
        <p:txBody>
          <a:bodyPr>
            <a:noAutofit/>
          </a:bodyPr>
          <a:lstStyle/>
          <a:p>
            <a:r>
              <a:rPr lang="en-US" dirty="0" smtClean="0"/>
              <a:t>Exclusively in </a:t>
            </a:r>
            <a:r>
              <a:rPr lang="en-US" dirty="0" smtClean="0">
                <a:solidFill>
                  <a:srgbClr val="3366FF"/>
                </a:solidFill>
              </a:rPr>
              <a:t>hot</a:t>
            </a:r>
            <a:r>
              <a:rPr lang="en-US" dirty="0" smtClean="0"/>
              <a:t> stars; emission chiefly in UV</a:t>
            </a:r>
          </a:p>
          <a:p>
            <a:r>
              <a:rPr lang="en-US" dirty="0" smtClean="0"/>
              <a:t>Transfer of momentum from photons to ions via atomic absorption </a:t>
            </a:r>
          </a:p>
          <a:p>
            <a:r>
              <a:rPr lang="en-US" dirty="0" smtClean="0"/>
              <a:t>Momentum transfers from ions to gas through collisions</a:t>
            </a:r>
          </a:p>
          <a:p>
            <a:r>
              <a:rPr lang="en-US" dirty="0" smtClean="0"/>
              <a:t>Not dust-driven due to high </a:t>
            </a:r>
            <a:r>
              <a:rPr lang="en-US" dirty="0" err="1" smtClean="0"/>
              <a:t>T</a:t>
            </a:r>
            <a:r>
              <a:rPr lang="en-US" baseline="-25000" dirty="0" err="1" smtClean="0"/>
              <a:t>eff</a:t>
            </a:r>
            <a:r>
              <a:rPr lang="en-US" dirty="0" smtClean="0"/>
              <a:t> ( &gt; 25,000 K)</a:t>
            </a:r>
          </a:p>
          <a:p>
            <a:r>
              <a:rPr lang="en-US" dirty="0" smtClean="0"/>
              <a:t>Driven by elements with high opacity, e.g. C-</a:t>
            </a:r>
            <a:r>
              <a:rPr lang="en-US" sz="2400" dirty="0" smtClean="0"/>
              <a:t>IV</a:t>
            </a:r>
            <a:r>
              <a:rPr lang="en-US" dirty="0" smtClean="0"/>
              <a:t>, N-</a:t>
            </a:r>
            <a:r>
              <a:rPr lang="en-US" sz="2400" dirty="0" smtClean="0"/>
              <a:t>V</a:t>
            </a:r>
            <a:r>
              <a:rPr lang="en-US" dirty="0" smtClean="0"/>
              <a:t>, Si-</a:t>
            </a:r>
            <a:r>
              <a:rPr lang="en-US" sz="2400" dirty="0" smtClean="0"/>
              <a:t>IV</a:t>
            </a:r>
            <a:r>
              <a:rPr lang="en-US" dirty="0" smtClean="0"/>
              <a:t>, O-</a:t>
            </a:r>
            <a:r>
              <a:rPr lang="en-US" sz="2400" dirty="0" smtClean="0"/>
              <a:t>VI </a:t>
            </a:r>
            <a:r>
              <a:rPr lang="en-US" dirty="0" smtClean="0"/>
              <a:t>(</a:t>
            </a:r>
            <a:r>
              <a:rPr lang="en-US" dirty="0" err="1" smtClean="0"/>
              <a:t>Kudritzki</a:t>
            </a:r>
            <a:r>
              <a:rPr lang="en-US" dirty="0" smtClean="0"/>
              <a:t> 2000)</a:t>
            </a:r>
          </a:p>
          <a:p>
            <a:pPr marL="0" indent="0">
              <a:buNone/>
            </a:pPr>
            <a:endParaRPr lang="en-US" dirty="0" smtClean="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37</a:t>
            </a:fld>
            <a:endParaRPr lang="en-US"/>
          </a:p>
        </p:txBody>
      </p:sp>
      <p:sp>
        <p:nvSpPr>
          <p:cNvPr id="47" name="Oval 46"/>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82309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66FF"/>
                </a:solidFill>
              </a:rPr>
              <a:t>Line-driven</a:t>
            </a:r>
            <a:r>
              <a:rPr lang="en-US" dirty="0" smtClean="0"/>
              <a:t> Winds</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38</a:t>
            </a:fld>
            <a:endParaRPr lang="en-US"/>
          </a:p>
        </p:txBody>
      </p:sp>
      <p:sp>
        <p:nvSpPr>
          <p:cNvPr id="7" name="Rectangle 6"/>
          <p:cNvSpPr/>
          <p:nvPr/>
        </p:nvSpPr>
        <p:spPr>
          <a:xfrm>
            <a:off x="153267" y="1199145"/>
            <a:ext cx="8881089" cy="522310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4290289" y="2394868"/>
            <a:ext cx="605568" cy="605568"/>
            <a:chOff x="5490999" y="1703521"/>
            <a:chExt cx="605568" cy="605568"/>
          </a:xfrm>
        </p:grpSpPr>
        <p:sp>
          <p:nvSpPr>
            <p:cNvPr id="16" name="Oval 15"/>
            <p:cNvSpPr/>
            <p:nvPr/>
          </p:nvSpPr>
          <p:spPr>
            <a:xfrm>
              <a:off x="5490999" y="2092697"/>
              <a:ext cx="62739" cy="62739"/>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90999" y="1703521"/>
              <a:ext cx="605568" cy="605568"/>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Freeform 17"/>
          <p:cNvSpPr/>
          <p:nvPr/>
        </p:nvSpPr>
        <p:spPr>
          <a:xfrm rot="5400000">
            <a:off x="3259424" y="2262587"/>
            <a:ext cx="185912" cy="1044629"/>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6600"/>
              </a:solidFill>
            </a:endParaRPr>
          </a:p>
        </p:txBody>
      </p:sp>
      <p:sp>
        <p:nvSpPr>
          <p:cNvPr id="20" name="TextBox 19"/>
          <p:cNvSpPr txBox="1"/>
          <p:nvPr/>
        </p:nvSpPr>
        <p:spPr>
          <a:xfrm>
            <a:off x="4720835" y="1609541"/>
            <a:ext cx="537790" cy="369332"/>
          </a:xfrm>
          <a:prstGeom prst="rect">
            <a:avLst/>
          </a:prstGeom>
          <a:noFill/>
        </p:spPr>
        <p:txBody>
          <a:bodyPr wrap="none" rtlCol="0">
            <a:spAutoFit/>
          </a:bodyPr>
          <a:lstStyle/>
          <a:p>
            <a:r>
              <a:rPr lang="en-US" dirty="0" smtClean="0"/>
              <a:t>and</a:t>
            </a:r>
            <a:endParaRPr lang="en-US" dirty="0"/>
          </a:p>
        </p:txBody>
      </p:sp>
      <p:sp>
        <p:nvSpPr>
          <p:cNvPr id="22" name="TextBox 21"/>
          <p:cNvSpPr txBox="1"/>
          <p:nvPr/>
        </p:nvSpPr>
        <p:spPr>
          <a:xfrm>
            <a:off x="457200" y="1376780"/>
            <a:ext cx="4129880" cy="923330"/>
          </a:xfrm>
          <a:prstGeom prst="rect">
            <a:avLst/>
          </a:prstGeom>
          <a:noFill/>
        </p:spPr>
        <p:txBody>
          <a:bodyPr wrap="square" rtlCol="0">
            <a:spAutoFit/>
          </a:bodyPr>
          <a:lstStyle/>
          <a:p>
            <a:r>
              <a:rPr lang="en-US" dirty="0" smtClean="0"/>
              <a:t>Due to Doppler shift of atoms moving away from star at velocity v, can absorb photons between: </a:t>
            </a:r>
            <a:endParaRPr lang="en-US" dirty="0"/>
          </a:p>
        </p:txBody>
      </p:sp>
      <p:sp>
        <p:nvSpPr>
          <p:cNvPr id="23" name="TextBox 22"/>
          <p:cNvSpPr txBox="1"/>
          <p:nvPr/>
        </p:nvSpPr>
        <p:spPr>
          <a:xfrm>
            <a:off x="2928378" y="2442019"/>
            <a:ext cx="369512" cy="369332"/>
          </a:xfrm>
          <a:prstGeom prst="rect">
            <a:avLst/>
          </a:prstGeom>
          <a:noFill/>
        </p:spPr>
        <p:txBody>
          <a:bodyPr wrap="none" rtlCol="0">
            <a:spAutoFit/>
          </a:bodyPr>
          <a:lstStyle/>
          <a:p>
            <a:r>
              <a:rPr lang="en-US" dirty="0"/>
              <a:t>λ</a:t>
            </a:r>
            <a:r>
              <a:rPr lang="en-US" baseline="-25000" dirty="0" smtClean="0"/>
              <a:t>0</a:t>
            </a:r>
            <a:endParaRPr lang="en-US" dirty="0"/>
          </a:p>
        </p:txBody>
      </p:sp>
      <p:sp>
        <p:nvSpPr>
          <p:cNvPr id="24" name="TextBox 23"/>
          <p:cNvSpPr txBox="1"/>
          <p:nvPr/>
        </p:nvSpPr>
        <p:spPr>
          <a:xfrm>
            <a:off x="468148" y="3295371"/>
            <a:ext cx="3460954" cy="369332"/>
          </a:xfrm>
          <a:prstGeom prst="rect">
            <a:avLst/>
          </a:prstGeom>
          <a:noFill/>
        </p:spPr>
        <p:txBody>
          <a:bodyPr wrap="none" rtlCol="0">
            <a:spAutoFit/>
          </a:bodyPr>
          <a:lstStyle/>
          <a:p>
            <a:r>
              <a:rPr lang="en-US" dirty="0" smtClean="0"/>
              <a:t>Energy absorbed per sec by atoms:</a:t>
            </a:r>
            <a:endParaRPr lang="en-US" dirty="0"/>
          </a:p>
        </p:txBody>
      </p:sp>
      <p:sp>
        <p:nvSpPr>
          <p:cNvPr id="28" name="TextBox 27"/>
          <p:cNvSpPr txBox="1"/>
          <p:nvPr/>
        </p:nvSpPr>
        <p:spPr>
          <a:xfrm>
            <a:off x="300558" y="4561592"/>
            <a:ext cx="3856097" cy="369332"/>
          </a:xfrm>
          <a:prstGeom prst="rect">
            <a:avLst/>
          </a:prstGeom>
          <a:noFill/>
        </p:spPr>
        <p:txBody>
          <a:bodyPr wrap="square" rtlCol="0">
            <a:spAutoFit/>
          </a:bodyPr>
          <a:lstStyle/>
          <a:p>
            <a:r>
              <a:rPr lang="en-US" dirty="0" smtClean="0"/>
              <a:t>Momentum transferred to gas per sec:</a:t>
            </a:r>
            <a:endParaRPr lang="en-US" dirty="0"/>
          </a:p>
        </p:txBody>
      </p:sp>
      <p:sp>
        <p:nvSpPr>
          <p:cNvPr id="32" name="TextBox 31"/>
          <p:cNvSpPr txBox="1"/>
          <p:nvPr/>
        </p:nvSpPr>
        <p:spPr>
          <a:xfrm>
            <a:off x="5999920" y="3316045"/>
            <a:ext cx="1577776" cy="369332"/>
          </a:xfrm>
          <a:prstGeom prst="rect">
            <a:avLst/>
          </a:prstGeom>
          <a:noFill/>
        </p:spPr>
        <p:txBody>
          <a:bodyPr wrap="none" rtlCol="0">
            <a:spAutoFit/>
          </a:bodyPr>
          <a:lstStyle/>
          <a:p>
            <a:r>
              <a:rPr lang="en-US" dirty="0" smtClean="0"/>
              <a:t>Mass loss rate:</a:t>
            </a:r>
            <a:endParaRPr lang="en-US" dirty="0"/>
          </a:p>
        </p:txBody>
      </p:sp>
      <p:sp>
        <p:nvSpPr>
          <p:cNvPr id="34" name="TextBox 33"/>
          <p:cNvSpPr txBox="1"/>
          <p:nvPr/>
        </p:nvSpPr>
        <p:spPr>
          <a:xfrm>
            <a:off x="4845441" y="4189523"/>
            <a:ext cx="3983257" cy="369332"/>
          </a:xfrm>
          <a:prstGeom prst="rect">
            <a:avLst/>
          </a:prstGeom>
          <a:noFill/>
        </p:spPr>
        <p:txBody>
          <a:bodyPr wrap="none" rtlCol="0">
            <a:spAutoFit/>
          </a:bodyPr>
          <a:lstStyle/>
          <a:p>
            <a:r>
              <a:rPr lang="en-US" dirty="0" smtClean="0"/>
              <a:t>If absorbed line at peak of star emission:</a:t>
            </a:r>
            <a:endParaRPr lang="en-US" dirty="0"/>
          </a:p>
        </p:txBody>
      </p:sp>
      <p:sp>
        <p:nvSpPr>
          <p:cNvPr id="35" name="TextBox 34"/>
          <p:cNvSpPr txBox="1"/>
          <p:nvPr/>
        </p:nvSpPr>
        <p:spPr>
          <a:xfrm>
            <a:off x="5636713" y="5024217"/>
            <a:ext cx="2275908" cy="369332"/>
          </a:xfrm>
          <a:prstGeom prst="rect">
            <a:avLst/>
          </a:prstGeom>
          <a:noFill/>
        </p:spPr>
        <p:txBody>
          <a:bodyPr wrap="none" rtlCol="0">
            <a:spAutoFit/>
          </a:bodyPr>
          <a:lstStyle/>
          <a:p>
            <a:r>
              <a:rPr lang="en-US" dirty="0" smtClean="0"/>
              <a:t>Finally, mass loss rate:</a:t>
            </a:r>
            <a:endParaRPr lang="en-US" dirty="0"/>
          </a:p>
        </p:txBody>
      </p:sp>
      <p:sp>
        <p:nvSpPr>
          <p:cNvPr id="37" name="Oval 36"/>
          <p:cNvSpPr/>
          <p:nvPr/>
        </p:nvSpPr>
        <p:spPr>
          <a:xfrm>
            <a:off x="4438570" y="2536103"/>
            <a:ext cx="311385" cy="3116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t>
            </a:r>
            <a:endParaRPr lang="en-US" sz="1200" dirty="0"/>
          </a:p>
        </p:txBody>
      </p:sp>
      <p:grpSp>
        <p:nvGrpSpPr>
          <p:cNvPr id="38" name="Group 37"/>
          <p:cNvGrpSpPr/>
          <p:nvPr/>
        </p:nvGrpSpPr>
        <p:grpSpPr>
          <a:xfrm rot="6803801">
            <a:off x="4128156" y="2233021"/>
            <a:ext cx="917847" cy="917847"/>
            <a:chOff x="5490999" y="1703521"/>
            <a:chExt cx="605568" cy="605568"/>
          </a:xfrm>
        </p:grpSpPr>
        <p:sp>
          <p:nvSpPr>
            <p:cNvPr id="39" name="Oval 38"/>
            <p:cNvSpPr>
              <a:spLocks noChangeAspect="1"/>
            </p:cNvSpPr>
            <p:nvPr/>
          </p:nvSpPr>
          <p:spPr>
            <a:xfrm>
              <a:off x="5490999" y="2092697"/>
              <a:ext cx="42231" cy="42231"/>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90999" y="1703521"/>
              <a:ext cx="605568" cy="605568"/>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rot="14495200">
            <a:off x="4201653" y="2305896"/>
            <a:ext cx="779302" cy="779302"/>
            <a:chOff x="5490999" y="1703521"/>
            <a:chExt cx="605568" cy="605568"/>
          </a:xfrm>
        </p:grpSpPr>
        <p:sp>
          <p:nvSpPr>
            <p:cNvPr id="42" name="Oval 41"/>
            <p:cNvSpPr>
              <a:spLocks noChangeAspect="1"/>
            </p:cNvSpPr>
            <p:nvPr/>
          </p:nvSpPr>
          <p:spPr>
            <a:xfrm>
              <a:off x="5490999" y="2092697"/>
              <a:ext cx="42231" cy="42231"/>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490999" y="1703521"/>
              <a:ext cx="605568" cy="605568"/>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Oval 46"/>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8" name="Object 47"/>
          <p:cNvGraphicFramePr>
            <a:graphicFrameLocks noChangeAspect="1"/>
          </p:cNvGraphicFramePr>
          <p:nvPr>
            <p:extLst>
              <p:ext uri="{D42A27DB-BD31-4B8C-83A1-F6EECF244321}">
                <p14:modId xmlns:p14="http://schemas.microsoft.com/office/powerpoint/2010/main" val="3884492173"/>
              </p:ext>
            </p:extLst>
          </p:nvPr>
        </p:nvGraphicFramePr>
        <p:xfrm>
          <a:off x="4541285" y="1667266"/>
          <a:ext cx="304156" cy="369332"/>
        </p:xfrm>
        <a:graphic>
          <a:graphicData uri="http://schemas.openxmlformats.org/presentationml/2006/ole">
            <mc:AlternateContent xmlns:mc="http://schemas.openxmlformats.org/markup-compatibility/2006">
              <mc:Choice xmlns:v="urn:schemas-microsoft-com:vml" Requires="v">
                <p:oleObj spid="_x0000_s16690" name="Equation" r:id="rId4" imgW="177800" imgH="215900" progId="Equation.3">
                  <p:embed/>
                </p:oleObj>
              </mc:Choice>
              <mc:Fallback>
                <p:oleObj name="Equation" r:id="rId4" imgW="177800" imgH="215900" progId="Equation.3">
                  <p:embed/>
                  <p:pic>
                    <p:nvPicPr>
                      <p:cNvPr id="0" name=""/>
                      <p:cNvPicPr/>
                      <p:nvPr/>
                    </p:nvPicPr>
                    <p:blipFill>
                      <a:blip r:embed="rId5"/>
                      <a:stretch>
                        <a:fillRect/>
                      </a:stretch>
                    </p:blipFill>
                    <p:spPr>
                      <a:xfrm>
                        <a:off x="4541285" y="1667266"/>
                        <a:ext cx="304156" cy="369332"/>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733164706"/>
              </p:ext>
            </p:extLst>
          </p:nvPr>
        </p:nvGraphicFramePr>
        <p:xfrm>
          <a:off x="5231221" y="1471785"/>
          <a:ext cx="2066925" cy="736600"/>
        </p:xfrm>
        <a:graphic>
          <a:graphicData uri="http://schemas.openxmlformats.org/presentationml/2006/ole">
            <mc:AlternateContent xmlns:mc="http://schemas.openxmlformats.org/markup-compatibility/2006">
              <mc:Choice xmlns:v="urn:schemas-microsoft-com:vml" Requires="v">
                <p:oleObj spid="_x0000_s16691" name="Equation" r:id="rId6" imgW="1206500" imgH="431800" progId="Equation.3">
                  <p:embed/>
                </p:oleObj>
              </mc:Choice>
              <mc:Fallback>
                <p:oleObj name="Equation" r:id="rId6" imgW="1206500" imgH="431800" progId="Equation.3">
                  <p:embed/>
                  <p:pic>
                    <p:nvPicPr>
                      <p:cNvPr id="0" name=""/>
                      <p:cNvPicPr/>
                      <p:nvPr/>
                    </p:nvPicPr>
                    <p:blipFill>
                      <a:blip r:embed="rId7"/>
                      <a:stretch>
                        <a:fillRect/>
                      </a:stretch>
                    </p:blipFill>
                    <p:spPr>
                      <a:xfrm>
                        <a:off x="5231221" y="1471785"/>
                        <a:ext cx="2066925" cy="736600"/>
                      </a:xfrm>
                      <a:prstGeom prst="rect">
                        <a:avLst/>
                      </a:prstGeom>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2507413282"/>
              </p:ext>
            </p:extLst>
          </p:nvPr>
        </p:nvGraphicFramePr>
        <p:xfrm>
          <a:off x="1203325" y="3685377"/>
          <a:ext cx="1284287" cy="368300"/>
        </p:xfrm>
        <a:graphic>
          <a:graphicData uri="http://schemas.openxmlformats.org/presentationml/2006/ole">
            <mc:AlternateContent xmlns:mc="http://schemas.openxmlformats.org/markup-compatibility/2006">
              <mc:Choice xmlns:v="urn:schemas-microsoft-com:vml" Requires="v">
                <p:oleObj spid="_x0000_s16692" name="Equation" r:id="rId8" imgW="749300" imgH="215900" progId="Equation.3">
                  <p:embed/>
                </p:oleObj>
              </mc:Choice>
              <mc:Fallback>
                <p:oleObj name="Equation" r:id="rId8" imgW="749300" imgH="215900" progId="Equation.3">
                  <p:embed/>
                  <p:pic>
                    <p:nvPicPr>
                      <p:cNvPr id="0" name=""/>
                      <p:cNvPicPr/>
                      <p:nvPr/>
                    </p:nvPicPr>
                    <p:blipFill>
                      <a:blip r:embed="rId9"/>
                      <a:stretch>
                        <a:fillRect/>
                      </a:stretch>
                    </p:blipFill>
                    <p:spPr>
                      <a:xfrm>
                        <a:off x="1203325" y="3685377"/>
                        <a:ext cx="1284287" cy="368300"/>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4089771768"/>
              </p:ext>
            </p:extLst>
          </p:nvPr>
        </p:nvGraphicFramePr>
        <p:xfrm>
          <a:off x="1070354" y="4949596"/>
          <a:ext cx="1350962" cy="412750"/>
        </p:xfrm>
        <a:graphic>
          <a:graphicData uri="http://schemas.openxmlformats.org/presentationml/2006/ole">
            <mc:AlternateContent xmlns:mc="http://schemas.openxmlformats.org/markup-compatibility/2006">
              <mc:Choice xmlns:v="urn:schemas-microsoft-com:vml" Requires="v">
                <p:oleObj spid="_x0000_s16693" name="Equation" r:id="rId10" imgW="787400" imgH="241300" progId="Equation.3">
                  <p:embed/>
                </p:oleObj>
              </mc:Choice>
              <mc:Fallback>
                <p:oleObj name="Equation" r:id="rId10" imgW="787400" imgH="241300" progId="Equation.3">
                  <p:embed/>
                  <p:pic>
                    <p:nvPicPr>
                      <p:cNvPr id="0" name=""/>
                      <p:cNvPicPr/>
                      <p:nvPr/>
                    </p:nvPicPr>
                    <p:blipFill>
                      <a:blip r:embed="rId11"/>
                      <a:stretch>
                        <a:fillRect/>
                      </a:stretch>
                    </p:blipFill>
                    <p:spPr>
                      <a:xfrm>
                        <a:off x="1070354" y="4949596"/>
                        <a:ext cx="1350962" cy="41275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1876973805"/>
              </p:ext>
            </p:extLst>
          </p:nvPr>
        </p:nvGraphicFramePr>
        <p:xfrm>
          <a:off x="5422845" y="3662690"/>
          <a:ext cx="2728216" cy="441329"/>
        </p:xfrm>
        <a:graphic>
          <a:graphicData uri="http://schemas.openxmlformats.org/presentationml/2006/ole">
            <mc:AlternateContent xmlns:mc="http://schemas.openxmlformats.org/markup-compatibility/2006">
              <mc:Choice xmlns:v="urn:schemas-microsoft-com:vml" Requires="v">
                <p:oleObj spid="_x0000_s16694" name="Equation" r:id="rId12" imgW="1562100" imgH="254000" progId="Equation.3">
                  <p:embed/>
                </p:oleObj>
              </mc:Choice>
              <mc:Fallback>
                <p:oleObj name="Equation" r:id="rId12" imgW="1562100" imgH="254000" progId="Equation.3">
                  <p:embed/>
                  <p:pic>
                    <p:nvPicPr>
                      <p:cNvPr id="0" name=""/>
                      <p:cNvPicPr/>
                      <p:nvPr/>
                    </p:nvPicPr>
                    <p:blipFill>
                      <a:blip r:embed="rId13"/>
                      <a:stretch>
                        <a:fillRect/>
                      </a:stretch>
                    </p:blipFill>
                    <p:spPr>
                      <a:xfrm>
                        <a:off x="5422845" y="3662690"/>
                        <a:ext cx="2728216" cy="441329"/>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1008078438"/>
              </p:ext>
            </p:extLst>
          </p:nvPr>
        </p:nvGraphicFramePr>
        <p:xfrm>
          <a:off x="6151200" y="4532286"/>
          <a:ext cx="1273313" cy="335819"/>
        </p:xfrm>
        <a:graphic>
          <a:graphicData uri="http://schemas.openxmlformats.org/presentationml/2006/ole">
            <mc:AlternateContent xmlns:mc="http://schemas.openxmlformats.org/markup-compatibility/2006">
              <mc:Choice xmlns:v="urn:schemas-microsoft-com:vml" Requires="v">
                <p:oleObj spid="_x0000_s16695" name="Equation" r:id="rId14" imgW="812800" imgH="215900" progId="Equation.3">
                  <p:embed/>
                </p:oleObj>
              </mc:Choice>
              <mc:Fallback>
                <p:oleObj name="Equation" r:id="rId14" imgW="812800" imgH="215900" progId="Equation.3">
                  <p:embed/>
                  <p:pic>
                    <p:nvPicPr>
                      <p:cNvPr id="0" name=""/>
                      <p:cNvPicPr/>
                      <p:nvPr/>
                    </p:nvPicPr>
                    <p:blipFill>
                      <a:blip r:embed="rId15"/>
                      <a:stretch>
                        <a:fillRect/>
                      </a:stretch>
                    </p:blipFill>
                    <p:spPr>
                      <a:xfrm>
                        <a:off x="6151200" y="4532286"/>
                        <a:ext cx="1273313" cy="335819"/>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4176940213"/>
              </p:ext>
            </p:extLst>
          </p:nvPr>
        </p:nvGraphicFramePr>
        <p:xfrm>
          <a:off x="6008402" y="5393549"/>
          <a:ext cx="1525588" cy="392113"/>
        </p:xfrm>
        <a:graphic>
          <a:graphicData uri="http://schemas.openxmlformats.org/presentationml/2006/ole">
            <mc:AlternateContent xmlns:mc="http://schemas.openxmlformats.org/markup-compatibility/2006">
              <mc:Choice xmlns:v="urn:schemas-microsoft-com:vml" Requires="v">
                <p:oleObj spid="_x0000_s16696" name="Equation" r:id="rId16" imgW="889000" imgH="228600" progId="Equation.3">
                  <p:embed/>
                </p:oleObj>
              </mc:Choice>
              <mc:Fallback>
                <p:oleObj name="Equation" r:id="rId16" imgW="889000" imgH="228600" progId="Equation.3">
                  <p:embed/>
                  <p:pic>
                    <p:nvPicPr>
                      <p:cNvPr id="0" name=""/>
                      <p:cNvPicPr/>
                      <p:nvPr/>
                    </p:nvPicPr>
                    <p:blipFill>
                      <a:blip r:embed="rId17"/>
                      <a:stretch>
                        <a:fillRect/>
                      </a:stretch>
                    </p:blipFill>
                    <p:spPr>
                      <a:xfrm>
                        <a:off x="6008402" y="5393549"/>
                        <a:ext cx="1525588" cy="392113"/>
                      </a:xfrm>
                      <a:prstGeom prst="rect">
                        <a:avLst/>
                      </a:prstGeom>
                    </p:spPr>
                  </p:pic>
                </p:oleObj>
              </mc:Fallback>
            </mc:AlternateContent>
          </a:graphicData>
        </a:graphic>
      </p:graphicFrame>
      <p:sp>
        <p:nvSpPr>
          <p:cNvPr id="10" name="TextBox 9"/>
          <p:cNvSpPr txBox="1"/>
          <p:nvPr/>
        </p:nvSpPr>
        <p:spPr>
          <a:xfrm>
            <a:off x="6510783" y="6052916"/>
            <a:ext cx="2506515" cy="369332"/>
          </a:xfrm>
          <a:prstGeom prst="rect">
            <a:avLst/>
          </a:prstGeom>
          <a:noFill/>
        </p:spPr>
        <p:txBody>
          <a:bodyPr wrap="none" rtlCol="0">
            <a:spAutoFit/>
          </a:bodyPr>
          <a:lstStyle/>
          <a:p>
            <a:r>
              <a:rPr lang="en-US" dirty="0" err="1" smtClean="0"/>
              <a:t>Lamers</a:t>
            </a:r>
            <a:r>
              <a:rPr lang="en-US" dirty="0" smtClean="0"/>
              <a:t> &amp; </a:t>
            </a:r>
            <a:r>
              <a:rPr lang="en-US" dirty="0" err="1" smtClean="0"/>
              <a:t>Cassinelli</a:t>
            </a:r>
            <a:r>
              <a:rPr lang="en-US" dirty="0" smtClean="0"/>
              <a:t> 1999</a:t>
            </a:r>
            <a:endParaRPr lang="en-US" dirty="0"/>
          </a:p>
        </p:txBody>
      </p:sp>
      <p:sp>
        <p:nvSpPr>
          <p:cNvPr id="11" name="Rounded Rectangle 10"/>
          <p:cNvSpPr/>
          <p:nvPr/>
        </p:nvSpPr>
        <p:spPr>
          <a:xfrm>
            <a:off x="5422845" y="5024217"/>
            <a:ext cx="2728216" cy="761445"/>
          </a:xfrm>
          <a:prstGeom prst="roundRect">
            <a:avLst/>
          </a:prstGeom>
          <a:noFill/>
          <a:ln w="28575"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04391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p:bldP spid="24" grpId="0"/>
      <p:bldP spid="28" grpId="0"/>
      <p:bldP spid="32" grpId="0"/>
      <p:bldP spid="34" grpId="0"/>
      <p:bldP spid="35" grpId="0"/>
      <p:bldP spid="37"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Motivations</a:t>
            </a:r>
            <a:endParaRPr lang="en-US" dirty="0"/>
          </a:p>
        </p:txBody>
      </p:sp>
      <p:sp>
        <p:nvSpPr>
          <p:cNvPr id="4" name="Footer Placeholder 3"/>
          <p:cNvSpPr>
            <a:spLocks noGrp="1"/>
          </p:cNvSpPr>
          <p:nvPr>
            <p:ph type="ftr" sz="quarter" idx="11"/>
          </p:nvPr>
        </p:nvSpPr>
        <p:spPr/>
        <p:txBody>
          <a:bodyPr/>
          <a:lstStyle/>
          <a:p>
            <a:r>
              <a:rPr lang="en-US" dirty="0" smtClean="0"/>
              <a:t>Why Does This Matter?</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a:t>
            </a:fld>
            <a:endParaRPr lang="en-US"/>
          </a:p>
        </p:txBody>
      </p:sp>
      <p:pic>
        <p:nvPicPr>
          <p:cNvPr id="8" name="Picture 7" descr="ism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840" y="1340670"/>
            <a:ext cx="7766882" cy="4277853"/>
          </a:xfrm>
          <a:prstGeom prst="rect">
            <a:avLst/>
          </a:prstGeom>
          <a:ln>
            <a:solidFill>
              <a:schemeClr val="tx1"/>
            </a:solidFill>
          </a:ln>
        </p:spPr>
      </p:pic>
      <p:sp>
        <p:nvSpPr>
          <p:cNvPr id="9" name="TextBox 8"/>
          <p:cNvSpPr txBox="1"/>
          <p:nvPr/>
        </p:nvSpPr>
        <p:spPr>
          <a:xfrm>
            <a:off x="862645" y="5669835"/>
            <a:ext cx="7277466" cy="646331"/>
          </a:xfrm>
          <a:prstGeom prst="rect">
            <a:avLst/>
          </a:prstGeom>
          <a:noFill/>
        </p:spPr>
        <p:txBody>
          <a:bodyPr wrap="none" rtlCol="0">
            <a:spAutoFit/>
          </a:bodyPr>
          <a:lstStyle/>
          <a:p>
            <a:pPr algn="ctr"/>
            <a:r>
              <a:rPr lang="en-US" dirty="0" smtClean="0"/>
              <a:t>Gas (red, yellow, blue) and dust (dark clouds) in the ISM near Rho </a:t>
            </a:r>
            <a:r>
              <a:rPr lang="en-US" dirty="0" err="1" smtClean="0"/>
              <a:t>Ophiuchi</a:t>
            </a:r>
            <a:r>
              <a:rPr lang="en-US" dirty="0" smtClean="0"/>
              <a:t>; </a:t>
            </a:r>
          </a:p>
          <a:p>
            <a:pPr algn="ctr"/>
            <a:r>
              <a:rPr lang="en-US" dirty="0" smtClean="0"/>
              <a:t>Credit: NOAO</a:t>
            </a:r>
            <a:endParaRPr lang="en-US" dirty="0"/>
          </a:p>
        </p:txBody>
      </p:sp>
    </p:spTree>
    <p:extLst>
      <p:ext uri="{BB962C8B-B14F-4D97-AF65-F5344CB8AC3E}">
        <p14:creationId xmlns:p14="http://schemas.microsoft.com/office/powerpoint/2010/main" val="304925931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23486" y="1658200"/>
            <a:ext cx="3924177" cy="4604464"/>
          </a:xfrm>
        </p:spPr>
        <p:txBody>
          <a:bodyPr>
            <a:normAutofit lnSpcReduction="10000"/>
          </a:bodyPr>
          <a:lstStyle/>
          <a:p>
            <a:pPr>
              <a:spcAft>
                <a:spcPts val="1200"/>
              </a:spcAft>
            </a:pPr>
            <a:r>
              <a:rPr lang="en-US" sz="2400" dirty="0" smtClean="0"/>
              <a:t>M ≈ 0.6L</a:t>
            </a:r>
            <a:r>
              <a:rPr lang="en-US" sz="2400" baseline="-25000" dirty="0" smtClean="0"/>
              <a:t>*</a:t>
            </a:r>
            <a:r>
              <a:rPr lang="en-US" sz="2400" dirty="0" smtClean="0"/>
              <a:t>/c</a:t>
            </a:r>
            <a:r>
              <a:rPr lang="en-US" sz="2400" baseline="30000" dirty="0" smtClean="0"/>
              <a:t>2</a:t>
            </a:r>
            <a:r>
              <a:rPr lang="en-US" sz="2400" dirty="0" smtClean="0"/>
              <a:t> </a:t>
            </a:r>
            <a:r>
              <a:rPr lang="en-US" sz="2400" i="1" u="sng" dirty="0" smtClean="0"/>
              <a:t>per heavy-absorbing line</a:t>
            </a:r>
          </a:p>
          <a:p>
            <a:pPr>
              <a:spcAft>
                <a:spcPts val="1200"/>
              </a:spcAft>
            </a:pPr>
            <a:r>
              <a:rPr lang="en-US" sz="2400" dirty="0" smtClean="0"/>
              <a:t>Typically have 10</a:t>
            </a:r>
            <a:r>
              <a:rPr lang="en-US" sz="2400" baseline="30000" dirty="0" smtClean="0"/>
              <a:t>2-3</a:t>
            </a:r>
            <a:r>
              <a:rPr lang="en-US" sz="2400" dirty="0" smtClean="0"/>
              <a:t> strong spectral lines in hot stars</a:t>
            </a:r>
          </a:p>
          <a:p>
            <a:pPr>
              <a:spcAft>
                <a:spcPts val="1200"/>
              </a:spcAft>
            </a:pPr>
            <a:r>
              <a:rPr lang="en-US" sz="2400" dirty="0" smtClean="0"/>
              <a:t>Result:</a:t>
            </a:r>
          </a:p>
          <a:p>
            <a:pPr lvl="1">
              <a:spcAft>
                <a:spcPts val="1200"/>
              </a:spcAft>
            </a:pPr>
            <a:r>
              <a:rPr lang="en-US" sz="2000" dirty="0" smtClean="0">
                <a:solidFill>
                  <a:srgbClr val="3366FF"/>
                </a:solidFill>
              </a:rPr>
              <a:t>hot</a:t>
            </a:r>
            <a:r>
              <a:rPr lang="en-US" sz="2000" dirty="0" smtClean="0"/>
              <a:t> main sequence stars lose ~30% of mass during lifetimes</a:t>
            </a:r>
          </a:p>
          <a:p>
            <a:pPr lvl="1">
              <a:spcAft>
                <a:spcPts val="1200"/>
              </a:spcAft>
            </a:pPr>
            <a:r>
              <a:rPr lang="en-US" sz="2000" dirty="0" smtClean="0"/>
              <a:t>Evolved </a:t>
            </a:r>
            <a:r>
              <a:rPr lang="en-US" sz="2000" dirty="0" smtClean="0">
                <a:solidFill>
                  <a:srgbClr val="3366FF"/>
                </a:solidFill>
              </a:rPr>
              <a:t>hot</a:t>
            </a:r>
            <a:r>
              <a:rPr lang="en-US" sz="2000" dirty="0" smtClean="0"/>
              <a:t> stars lose another ~50% of remaining mass (Hillier 2000)</a:t>
            </a:r>
          </a:p>
          <a:p>
            <a:pPr>
              <a:spcAft>
                <a:spcPts val="1200"/>
              </a:spcAft>
            </a:pPr>
            <a:endParaRPr lang="en-US" sz="2400" dirty="0" smtClean="0"/>
          </a:p>
          <a:p>
            <a:pPr marL="0" indent="0">
              <a:spcAft>
                <a:spcPts val="1200"/>
              </a:spcAft>
              <a:buNone/>
            </a:pPr>
            <a:endParaRPr lang="en-US" sz="2400"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39</a:t>
            </a:fld>
            <a:endParaRPr lang="en-US"/>
          </a:p>
        </p:txBody>
      </p:sp>
      <p:sp>
        <p:nvSpPr>
          <p:cNvPr id="37" name="TextBox 36"/>
          <p:cNvSpPr txBox="1"/>
          <p:nvPr/>
        </p:nvSpPr>
        <p:spPr>
          <a:xfrm>
            <a:off x="5559915" y="1609341"/>
            <a:ext cx="254923" cy="261610"/>
          </a:xfrm>
          <a:prstGeom prst="rect">
            <a:avLst/>
          </a:prstGeom>
          <a:noFill/>
        </p:spPr>
        <p:txBody>
          <a:bodyPr wrap="none" rtlCol="0">
            <a:spAutoFit/>
          </a:bodyPr>
          <a:lstStyle/>
          <a:p>
            <a:r>
              <a:rPr lang="en-US" sz="1100" dirty="0" smtClean="0"/>
              <a:t>•</a:t>
            </a:r>
            <a:endParaRPr lang="en-US" sz="1100" dirty="0"/>
          </a:p>
        </p:txBody>
      </p:sp>
      <p:sp>
        <p:nvSpPr>
          <p:cNvPr id="38" name="TextBox 37"/>
          <p:cNvSpPr txBox="1"/>
          <p:nvPr/>
        </p:nvSpPr>
        <p:spPr>
          <a:xfrm>
            <a:off x="6877390" y="2000310"/>
            <a:ext cx="254923" cy="261610"/>
          </a:xfrm>
          <a:prstGeom prst="rect">
            <a:avLst/>
          </a:prstGeom>
          <a:noFill/>
        </p:spPr>
        <p:txBody>
          <a:bodyPr wrap="none" rtlCol="0">
            <a:spAutoFit/>
          </a:bodyPr>
          <a:lstStyle/>
          <a:p>
            <a:r>
              <a:rPr lang="en-US" sz="1100" dirty="0" smtClean="0"/>
              <a:t>•</a:t>
            </a:r>
            <a:endParaRPr lang="en-US" sz="1100" dirty="0"/>
          </a:p>
        </p:txBody>
      </p:sp>
      <p:sp>
        <p:nvSpPr>
          <p:cNvPr id="26" name="TextBox 25"/>
          <p:cNvSpPr txBox="1"/>
          <p:nvPr/>
        </p:nvSpPr>
        <p:spPr>
          <a:xfrm>
            <a:off x="2270605" y="5597641"/>
            <a:ext cx="1095172" cy="307777"/>
          </a:xfrm>
          <a:prstGeom prst="rect">
            <a:avLst/>
          </a:prstGeom>
          <a:noFill/>
        </p:spPr>
        <p:txBody>
          <a:bodyPr wrap="none" rtlCol="0">
            <a:spAutoFit/>
          </a:bodyPr>
          <a:lstStyle/>
          <a:p>
            <a:r>
              <a:rPr lang="en-US" sz="1400" dirty="0" smtClean="0"/>
              <a:t>Abbott 1982</a:t>
            </a:r>
            <a:endParaRPr lang="en-US" sz="1400" dirty="0"/>
          </a:p>
        </p:txBody>
      </p:sp>
      <p:sp>
        <p:nvSpPr>
          <p:cNvPr id="44" name="Title 1"/>
          <p:cNvSpPr>
            <a:spLocks noGrp="1"/>
          </p:cNvSpPr>
          <p:nvPr>
            <p:ph type="title"/>
          </p:nvPr>
        </p:nvSpPr>
        <p:spPr/>
        <p:txBody>
          <a:bodyPr/>
          <a:lstStyle/>
          <a:p>
            <a:r>
              <a:rPr lang="en-US" dirty="0" smtClean="0">
                <a:solidFill>
                  <a:srgbClr val="3366FF"/>
                </a:solidFill>
              </a:rPr>
              <a:t>Line-driven</a:t>
            </a:r>
            <a:r>
              <a:rPr lang="en-US" dirty="0" smtClean="0"/>
              <a:t> Winds</a:t>
            </a:r>
            <a:endParaRPr lang="en-US" dirty="0"/>
          </a:p>
        </p:txBody>
      </p:sp>
      <p:sp>
        <p:nvSpPr>
          <p:cNvPr id="45" name="Oval 44"/>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369616" y="1870951"/>
            <a:ext cx="4638738" cy="3711556"/>
            <a:chOff x="156320" y="1870951"/>
            <a:chExt cx="4638738" cy="3711556"/>
          </a:xfrm>
        </p:grpSpPr>
        <p:sp>
          <p:nvSpPr>
            <p:cNvPr id="8" name="Rectangle 7"/>
            <p:cNvSpPr/>
            <p:nvPr/>
          </p:nvSpPr>
          <p:spPr>
            <a:xfrm>
              <a:off x="156320" y="1870951"/>
              <a:ext cx="4638738" cy="3711556"/>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p:cNvGrpSpPr/>
            <p:nvPr/>
          </p:nvGrpSpPr>
          <p:grpSpPr>
            <a:xfrm>
              <a:off x="161604" y="1903798"/>
              <a:ext cx="4488642" cy="3250967"/>
              <a:chOff x="156320" y="1873031"/>
              <a:chExt cx="4488642" cy="3250967"/>
            </a:xfrm>
          </p:grpSpPr>
          <p:pic>
            <p:nvPicPr>
              <p:cNvPr id="2" name="Picture 1"/>
              <p:cNvPicPr>
                <a:picLocks noChangeAspect="1"/>
              </p:cNvPicPr>
              <p:nvPr/>
            </p:nvPicPr>
            <p:blipFill>
              <a:blip r:embed="rId3"/>
              <a:stretch>
                <a:fillRect/>
              </a:stretch>
            </p:blipFill>
            <p:spPr>
              <a:xfrm>
                <a:off x="156320" y="1873031"/>
                <a:ext cx="4488642" cy="1630568"/>
              </a:xfrm>
              <a:prstGeom prst="rect">
                <a:avLst/>
              </a:prstGeom>
              <a:solidFill>
                <a:srgbClr val="FFFFFF"/>
              </a:solidFill>
            </p:spPr>
          </p:pic>
          <p:pic>
            <p:nvPicPr>
              <p:cNvPr id="7" name="Picture 6"/>
              <p:cNvPicPr>
                <a:picLocks noChangeAspect="1"/>
              </p:cNvPicPr>
              <p:nvPr/>
            </p:nvPicPr>
            <p:blipFill>
              <a:blip r:embed="rId4"/>
              <a:stretch>
                <a:fillRect/>
              </a:stretch>
            </p:blipFill>
            <p:spPr>
              <a:xfrm>
                <a:off x="167268" y="3503474"/>
                <a:ext cx="4460993" cy="1620524"/>
              </a:xfrm>
              <a:prstGeom prst="rect">
                <a:avLst/>
              </a:prstGeom>
              <a:solidFill>
                <a:srgbClr val="FFFFFF"/>
              </a:solidFill>
            </p:spPr>
          </p:pic>
        </p:grpSp>
        <p:pic>
          <p:nvPicPr>
            <p:cNvPr id="10" name="Picture 9"/>
            <p:cNvPicPr>
              <a:picLocks noChangeAspect="1"/>
            </p:cNvPicPr>
            <p:nvPr/>
          </p:nvPicPr>
          <p:blipFill>
            <a:blip r:embed="rId5"/>
            <a:stretch>
              <a:fillRect/>
            </a:stretch>
          </p:blipFill>
          <p:spPr>
            <a:xfrm>
              <a:off x="227292" y="5158617"/>
              <a:ext cx="4556818" cy="423890"/>
            </a:xfrm>
            <a:prstGeom prst="rect">
              <a:avLst/>
            </a:prstGeom>
            <a:solidFill>
              <a:srgbClr val="FFFFFF"/>
            </a:solidFill>
          </p:spPr>
        </p:pic>
      </p:grpSp>
      <p:sp>
        <p:nvSpPr>
          <p:cNvPr id="13" name="TextBox 12"/>
          <p:cNvSpPr txBox="1"/>
          <p:nvPr/>
        </p:nvSpPr>
        <p:spPr>
          <a:xfrm>
            <a:off x="2868276" y="2261920"/>
            <a:ext cx="1331164" cy="369332"/>
          </a:xfrm>
          <a:prstGeom prst="rect">
            <a:avLst/>
          </a:prstGeom>
          <a:noFill/>
        </p:spPr>
        <p:txBody>
          <a:bodyPr wrap="none" rtlCol="0">
            <a:spAutoFit/>
          </a:bodyPr>
          <a:lstStyle/>
          <a:p>
            <a:r>
              <a:rPr lang="en-US" dirty="0" smtClean="0">
                <a:solidFill>
                  <a:srgbClr val="3366FF"/>
                </a:solidFill>
              </a:rPr>
              <a:t>T = 50,000 K</a:t>
            </a:r>
            <a:endParaRPr lang="en-US" dirty="0">
              <a:solidFill>
                <a:srgbClr val="3366FF"/>
              </a:solidFill>
            </a:endParaRPr>
          </a:p>
        </p:txBody>
      </p:sp>
      <p:sp>
        <p:nvSpPr>
          <p:cNvPr id="22" name="TextBox 21"/>
          <p:cNvSpPr txBox="1"/>
          <p:nvPr/>
        </p:nvSpPr>
        <p:spPr>
          <a:xfrm>
            <a:off x="3020676" y="3695319"/>
            <a:ext cx="1331164" cy="369332"/>
          </a:xfrm>
          <a:prstGeom prst="rect">
            <a:avLst/>
          </a:prstGeom>
          <a:noFill/>
        </p:spPr>
        <p:txBody>
          <a:bodyPr wrap="none" rtlCol="0">
            <a:spAutoFit/>
          </a:bodyPr>
          <a:lstStyle/>
          <a:p>
            <a:r>
              <a:rPr lang="en-US" dirty="0" smtClean="0">
                <a:solidFill>
                  <a:srgbClr val="3366FF"/>
                </a:solidFill>
              </a:rPr>
              <a:t>T = 30,000 K</a:t>
            </a:r>
            <a:endParaRPr lang="en-US" dirty="0">
              <a:solidFill>
                <a:srgbClr val="3366FF"/>
              </a:solidFill>
            </a:endParaRPr>
          </a:p>
        </p:txBody>
      </p:sp>
      <p:sp>
        <p:nvSpPr>
          <p:cNvPr id="14" name="TextBox 13"/>
          <p:cNvSpPr txBox="1"/>
          <p:nvPr/>
        </p:nvSpPr>
        <p:spPr>
          <a:xfrm rot="16200000">
            <a:off x="-461358" y="3510653"/>
            <a:ext cx="1377300" cy="369332"/>
          </a:xfrm>
          <a:prstGeom prst="rect">
            <a:avLst/>
          </a:prstGeom>
          <a:solidFill>
            <a:srgbClr val="FFFFFF"/>
          </a:solidFill>
        </p:spPr>
        <p:txBody>
          <a:bodyPr wrap="none" rtlCol="0">
            <a:spAutoFit/>
          </a:bodyPr>
          <a:lstStyle/>
          <a:p>
            <a:r>
              <a:rPr lang="en-US" dirty="0" smtClean="0"/>
              <a:t>Relative Flux</a:t>
            </a:r>
            <a:endParaRPr lang="en-US" dirty="0"/>
          </a:p>
        </p:txBody>
      </p:sp>
    </p:spTree>
    <p:extLst>
      <p:ext uri="{BB962C8B-B14F-4D97-AF65-F5344CB8AC3E}">
        <p14:creationId xmlns:p14="http://schemas.microsoft.com/office/powerpoint/2010/main" val="13612036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9129" y="1597508"/>
            <a:ext cx="3966206" cy="4604464"/>
          </a:xfrm>
        </p:spPr>
        <p:txBody>
          <a:bodyPr>
            <a:normAutofit/>
          </a:bodyPr>
          <a:lstStyle/>
          <a:p>
            <a:pPr>
              <a:spcAft>
                <a:spcPts val="1200"/>
              </a:spcAft>
            </a:pPr>
            <a:r>
              <a:rPr lang="en-US" sz="2400" dirty="0" smtClean="0"/>
              <a:t>Evolved </a:t>
            </a:r>
            <a:r>
              <a:rPr lang="en-US" sz="2400" dirty="0" smtClean="0">
                <a:solidFill>
                  <a:srgbClr val="3366FF"/>
                </a:solidFill>
              </a:rPr>
              <a:t>high</a:t>
            </a:r>
            <a:r>
              <a:rPr lang="en-US" sz="2400" dirty="0" smtClean="0"/>
              <a:t>-mass stars have many-shelled interiors of fusion</a:t>
            </a:r>
          </a:p>
          <a:p>
            <a:pPr>
              <a:spcAft>
                <a:spcPts val="1200"/>
              </a:spcAft>
            </a:pPr>
            <a:r>
              <a:rPr lang="en-US" sz="2400" dirty="0" smtClean="0"/>
              <a:t>High energy production in star core makes interior convective</a:t>
            </a:r>
          </a:p>
          <a:p>
            <a:pPr>
              <a:spcAft>
                <a:spcPts val="1200"/>
              </a:spcAft>
            </a:pPr>
            <a:r>
              <a:rPr lang="en-US" sz="2400" dirty="0" smtClean="0"/>
              <a:t>Convection mixes materials from the center toward the surface (</a:t>
            </a:r>
            <a:r>
              <a:rPr lang="en-US" sz="2400" dirty="0" err="1" smtClean="0"/>
              <a:t>Eggenberger</a:t>
            </a:r>
            <a:r>
              <a:rPr lang="en-US" sz="2400" dirty="0" smtClean="0"/>
              <a:t> et al 2009)</a:t>
            </a:r>
            <a:endParaRPr lang="en-US" sz="2000" dirty="0" smtClean="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40</a:t>
            </a:fld>
            <a:endParaRPr lang="en-US"/>
          </a:p>
        </p:txBody>
      </p:sp>
      <p:sp>
        <p:nvSpPr>
          <p:cNvPr id="44" name="Title 1"/>
          <p:cNvSpPr>
            <a:spLocks noGrp="1"/>
          </p:cNvSpPr>
          <p:nvPr>
            <p:ph type="title"/>
          </p:nvPr>
        </p:nvSpPr>
        <p:spPr/>
        <p:txBody>
          <a:bodyPr>
            <a:normAutofit fontScale="90000"/>
          </a:bodyPr>
          <a:lstStyle/>
          <a:p>
            <a:r>
              <a:rPr lang="en-US" dirty="0" smtClean="0">
                <a:solidFill>
                  <a:srgbClr val="3366FF"/>
                </a:solidFill>
              </a:rPr>
              <a:t>Line-driven</a:t>
            </a:r>
            <a:r>
              <a:rPr lang="en-US" dirty="0" smtClean="0"/>
              <a:t> Winds:</a:t>
            </a:r>
            <a:br>
              <a:rPr lang="en-US" dirty="0" smtClean="0"/>
            </a:br>
            <a:r>
              <a:rPr lang="en-US" dirty="0" smtClean="0"/>
              <a:t>Line Sources</a:t>
            </a:r>
            <a:endParaRPr lang="en-US" dirty="0"/>
          </a:p>
        </p:txBody>
      </p:sp>
      <p:sp>
        <p:nvSpPr>
          <p:cNvPr id="45" name="Oval 44"/>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igh_mass_cutaway.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309" y="1562863"/>
            <a:ext cx="4931104" cy="4857285"/>
          </a:xfrm>
          <a:prstGeom prst="rect">
            <a:avLst/>
          </a:prstGeom>
        </p:spPr>
      </p:pic>
      <p:sp>
        <p:nvSpPr>
          <p:cNvPr id="9" name="TextBox 8"/>
          <p:cNvSpPr txBox="1"/>
          <p:nvPr/>
        </p:nvSpPr>
        <p:spPr>
          <a:xfrm>
            <a:off x="5596518" y="1838082"/>
            <a:ext cx="1745419" cy="369332"/>
          </a:xfrm>
          <a:prstGeom prst="rect">
            <a:avLst/>
          </a:prstGeom>
          <a:solidFill>
            <a:schemeClr val="tx1"/>
          </a:solidFill>
        </p:spPr>
        <p:txBody>
          <a:bodyPr wrap="square" rtlCol="0">
            <a:spAutoFit/>
          </a:bodyPr>
          <a:lstStyle/>
          <a:p>
            <a:pPr algn="ctr"/>
            <a:r>
              <a:rPr lang="en-US" dirty="0" smtClean="0">
                <a:solidFill>
                  <a:schemeClr val="bg1"/>
                </a:solidFill>
              </a:rPr>
              <a:t>Non-fusing H</a:t>
            </a:r>
            <a:endParaRPr lang="en-US" dirty="0">
              <a:solidFill>
                <a:schemeClr val="bg1"/>
              </a:solidFill>
            </a:endParaRPr>
          </a:p>
        </p:txBody>
      </p:sp>
      <p:sp>
        <p:nvSpPr>
          <p:cNvPr id="23" name="TextBox 22"/>
          <p:cNvSpPr txBox="1"/>
          <p:nvPr/>
        </p:nvSpPr>
        <p:spPr>
          <a:xfrm>
            <a:off x="4637866" y="2358098"/>
            <a:ext cx="1222316" cy="369332"/>
          </a:xfrm>
          <a:prstGeom prst="rect">
            <a:avLst/>
          </a:prstGeom>
          <a:solidFill>
            <a:schemeClr val="tx1"/>
          </a:solidFill>
        </p:spPr>
        <p:txBody>
          <a:bodyPr wrap="square" rtlCol="0">
            <a:spAutoFit/>
          </a:bodyPr>
          <a:lstStyle/>
          <a:p>
            <a:pPr algn="r"/>
            <a:r>
              <a:rPr lang="en-US" dirty="0" smtClean="0">
                <a:solidFill>
                  <a:schemeClr val="bg1"/>
                </a:solidFill>
              </a:rPr>
              <a:t>H fusion</a:t>
            </a:r>
            <a:endParaRPr lang="en-US" dirty="0">
              <a:solidFill>
                <a:schemeClr val="bg1"/>
              </a:solidFill>
            </a:endParaRPr>
          </a:p>
        </p:txBody>
      </p:sp>
      <p:sp>
        <p:nvSpPr>
          <p:cNvPr id="24" name="TextBox 23"/>
          <p:cNvSpPr txBox="1"/>
          <p:nvPr/>
        </p:nvSpPr>
        <p:spPr>
          <a:xfrm>
            <a:off x="4597023" y="2841006"/>
            <a:ext cx="1222316" cy="369332"/>
          </a:xfrm>
          <a:prstGeom prst="rect">
            <a:avLst/>
          </a:prstGeom>
          <a:solidFill>
            <a:schemeClr val="tx1"/>
          </a:solidFill>
        </p:spPr>
        <p:txBody>
          <a:bodyPr wrap="square" rtlCol="0">
            <a:spAutoFit/>
          </a:bodyPr>
          <a:lstStyle/>
          <a:p>
            <a:pPr algn="r"/>
            <a:r>
              <a:rPr lang="en-US" dirty="0" smtClean="0">
                <a:solidFill>
                  <a:schemeClr val="bg1"/>
                </a:solidFill>
              </a:rPr>
              <a:t>He fusion</a:t>
            </a:r>
            <a:endParaRPr lang="en-US" dirty="0">
              <a:solidFill>
                <a:schemeClr val="bg1"/>
              </a:solidFill>
            </a:endParaRPr>
          </a:p>
        </p:txBody>
      </p:sp>
      <p:sp>
        <p:nvSpPr>
          <p:cNvPr id="25" name="TextBox 24"/>
          <p:cNvSpPr txBox="1"/>
          <p:nvPr/>
        </p:nvSpPr>
        <p:spPr>
          <a:xfrm>
            <a:off x="4470897" y="3210338"/>
            <a:ext cx="1222316" cy="369332"/>
          </a:xfrm>
          <a:prstGeom prst="rect">
            <a:avLst/>
          </a:prstGeom>
          <a:solidFill>
            <a:schemeClr val="tx1"/>
          </a:solidFill>
        </p:spPr>
        <p:txBody>
          <a:bodyPr wrap="square" rtlCol="0">
            <a:spAutoFit/>
          </a:bodyPr>
          <a:lstStyle/>
          <a:p>
            <a:pPr algn="r"/>
            <a:r>
              <a:rPr lang="en-US" dirty="0" smtClean="0">
                <a:solidFill>
                  <a:schemeClr val="bg1"/>
                </a:solidFill>
              </a:rPr>
              <a:t>C fusion</a:t>
            </a:r>
            <a:endParaRPr lang="en-US" dirty="0">
              <a:solidFill>
                <a:schemeClr val="bg1"/>
              </a:solidFill>
            </a:endParaRPr>
          </a:p>
        </p:txBody>
      </p:sp>
      <p:sp>
        <p:nvSpPr>
          <p:cNvPr id="27" name="TextBox 26"/>
          <p:cNvSpPr txBox="1"/>
          <p:nvPr/>
        </p:nvSpPr>
        <p:spPr>
          <a:xfrm>
            <a:off x="4363061" y="3613294"/>
            <a:ext cx="1222316" cy="369332"/>
          </a:xfrm>
          <a:prstGeom prst="rect">
            <a:avLst/>
          </a:prstGeom>
          <a:solidFill>
            <a:schemeClr val="tx1"/>
          </a:solidFill>
        </p:spPr>
        <p:txBody>
          <a:bodyPr wrap="square" rtlCol="0">
            <a:spAutoFit/>
          </a:bodyPr>
          <a:lstStyle/>
          <a:p>
            <a:pPr algn="r"/>
            <a:r>
              <a:rPr lang="en-US" dirty="0" smtClean="0">
                <a:solidFill>
                  <a:schemeClr val="bg1"/>
                </a:solidFill>
              </a:rPr>
              <a:t>O fusion</a:t>
            </a:r>
            <a:endParaRPr lang="en-US" dirty="0">
              <a:solidFill>
                <a:schemeClr val="bg1"/>
              </a:solidFill>
            </a:endParaRPr>
          </a:p>
        </p:txBody>
      </p:sp>
      <p:sp>
        <p:nvSpPr>
          <p:cNvPr id="28" name="TextBox 27"/>
          <p:cNvSpPr txBox="1"/>
          <p:nvPr/>
        </p:nvSpPr>
        <p:spPr>
          <a:xfrm>
            <a:off x="4363061" y="3982626"/>
            <a:ext cx="1222316" cy="369332"/>
          </a:xfrm>
          <a:prstGeom prst="rect">
            <a:avLst/>
          </a:prstGeom>
          <a:solidFill>
            <a:schemeClr val="tx1"/>
          </a:solidFill>
        </p:spPr>
        <p:txBody>
          <a:bodyPr wrap="square" rtlCol="0">
            <a:spAutoFit/>
          </a:bodyPr>
          <a:lstStyle/>
          <a:p>
            <a:pPr algn="r"/>
            <a:r>
              <a:rPr lang="en-US" dirty="0" smtClean="0">
                <a:solidFill>
                  <a:schemeClr val="bg1"/>
                </a:solidFill>
              </a:rPr>
              <a:t>Ne fusion</a:t>
            </a:r>
            <a:endParaRPr lang="en-US" dirty="0">
              <a:solidFill>
                <a:schemeClr val="bg1"/>
              </a:solidFill>
            </a:endParaRPr>
          </a:p>
        </p:txBody>
      </p:sp>
      <p:sp>
        <p:nvSpPr>
          <p:cNvPr id="29" name="TextBox 28"/>
          <p:cNvSpPr txBox="1"/>
          <p:nvPr/>
        </p:nvSpPr>
        <p:spPr>
          <a:xfrm>
            <a:off x="4363061" y="4408812"/>
            <a:ext cx="1222316" cy="369332"/>
          </a:xfrm>
          <a:prstGeom prst="rect">
            <a:avLst/>
          </a:prstGeom>
          <a:solidFill>
            <a:schemeClr val="tx1"/>
          </a:solidFill>
        </p:spPr>
        <p:txBody>
          <a:bodyPr wrap="square" rtlCol="0">
            <a:spAutoFit/>
          </a:bodyPr>
          <a:lstStyle/>
          <a:p>
            <a:pPr algn="ctr"/>
            <a:r>
              <a:rPr lang="en-US" dirty="0" smtClean="0">
                <a:solidFill>
                  <a:schemeClr val="bg1"/>
                </a:solidFill>
              </a:rPr>
              <a:t>Mg fusion</a:t>
            </a:r>
            <a:endParaRPr lang="en-US" dirty="0">
              <a:solidFill>
                <a:schemeClr val="bg1"/>
              </a:solidFill>
            </a:endParaRPr>
          </a:p>
        </p:txBody>
      </p:sp>
      <p:sp>
        <p:nvSpPr>
          <p:cNvPr id="30" name="TextBox 29"/>
          <p:cNvSpPr txBox="1"/>
          <p:nvPr/>
        </p:nvSpPr>
        <p:spPr>
          <a:xfrm>
            <a:off x="4363061" y="4778144"/>
            <a:ext cx="1222316" cy="369332"/>
          </a:xfrm>
          <a:prstGeom prst="rect">
            <a:avLst/>
          </a:prstGeom>
          <a:solidFill>
            <a:schemeClr val="tx1"/>
          </a:solidFill>
        </p:spPr>
        <p:txBody>
          <a:bodyPr wrap="square" rtlCol="0">
            <a:spAutoFit/>
          </a:bodyPr>
          <a:lstStyle/>
          <a:p>
            <a:pPr algn="r"/>
            <a:r>
              <a:rPr lang="en-US" dirty="0" smtClean="0">
                <a:solidFill>
                  <a:schemeClr val="bg1"/>
                </a:solidFill>
              </a:rPr>
              <a:t>Si fusion</a:t>
            </a:r>
            <a:endParaRPr lang="en-US" dirty="0">
              <a:solidFill>
                <a:schemeClr val="bg1"/>
              </a:solidFill>
            </a:endParaRPr>
          </a:p>
        </p:txBody>
      </p:sp>
      <p:sp>
        <p:nvSpPr>
          <p:cNvPr id="31" name="TextBox 30"/>
          <p:cNvSpPr txBox="1"/>
          <p:nvPr/>
        </p:nvSpPr>
        <p:spPr>
          <a:xfrm>
            <a:off x="4493179" y="5299876"/>
            <a:ext cx="1222316" cy="369332"/>
          </a:xfrm>
          <a:prstGeom prst="rect">
            <a:avLst/>
          </a:prstGeom>
          <a:solidFill>
            <a:schemeClr val="tx1"/>
          </a:solidFill>
        </p:spPr>
        <p:txBody>
          <a:bodyPr wrap="square" rtlCol="0">
            <a:spAutoFit/>
          </a:bodyPr>
          <a:lstStyle/>
          <a:p>
            <a:pPr algn="r"/>
            <a:r>
              <a:rPr lang="en-US" dirty="0" smtClean="0">
                <a:solidFill>
                  <a:schemeClr val="bg1"/>
                </a:solidFill>
              </a:rPr>
              <a:t>Fe ash</a:t>
            </a:r>
            <a:endParaRPr lang="en-US" dirty="0">
              <a:solidFill>
                <a:schemeClr val="bg1"/>
              </a:solidFill>
            </a:endParaRPr>
          </a:p>
        </p:txBody>
      </p:sp>
    </p:spTree>
    <p:extLst>
      <p:ext uri="{BB962C8B-B14F-4D97-AF65-F5344CB8AC3E}">
        <p14:creationId xmlns:p14="http://schemas.microsoft.com/office/powerpoint/2010/main" val="380207401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1616" y="1398889"/>
            <a:ext cx="4775762" cy="4769556"/>
          </a:xfrm>
        </p:spPr>
        <p:txBody>
          <a:bodyPr>
            <a:normAutofit/>
          </a:bodyPr>
          <a:lstStyle/>
          <a:p>
            <a:r>
              <a:rPr lang="en-US" sz="2800" dirty="0"/>
              <a:t>Brief stage of life before SN </a:t>
            </a:r>
            <a:r>
              <a:rPr lang="en-US" sz="2800" dirty="0" smtClean="0"/>
              <a:t>explosion </a:t>
            </a:r>
            <a:r>
              <a:rPr lang="en-US" sz="2800" dirty="0"/>
              <a:t>for M</a:t>
            </a:r>
            <a:r>
              <a:rPr lang="en-US" sz="2800" baseline="-25000" dirty="0"/>
              <a:t>*</a:t>
            </a:r>
            <a:r>
              <a:rPr lang="en-US" sz="2800" dirty="0"/>
              <a:t> </a:t>
            </a:r>
            <a:r>
              <a:rPr lang="en-US" sz="2800" dirty="0" smtClean="0"/>
              <a:t>&gt; 30 </a:t>
            </a:r>
            <a:r>
              <a:rPr lang="en-US" sz="2800" dirty="0"/>
              <a:t>M</a:t>
            </a:r>
            <a:r>
              <a:rPr lang="en-US" sz="2800" baseline="-25000" dirty="0"/>
              <a:t>⊙</a:t>
            </a:r>
            <a:endParaRPr lang="en-US" sz="2800" dirty="0" smtClean="0"/>
          </a:p>
          <a:p>
            <a:r>
              <a:rPr lang="en-US" sz="2800" dirty="0" smtClean="0"/>
              <a:t>Can evolve from BSGs, RSGs, or LBVs (</a:t>
            </a:r>
            <a:r>
              <a:rPr lang="en-US" sz="2800" dirty="0" err="1" smtClean="0"/>
              <a:t>Puls</a:t>
            </a:r>
            <a:r>
              <a:rPr lang="en-US" sz="2800" dirty="0" smtClean="0"/>
              <a:t> et al 2015)</a:t>
            </a:r>
          </a:p>
          <a:p>
            <a:r>
              <a:rPr lang="en-US" sz="2800" dirty="0" smtClean="0"/>
              <a:t>Fusion still occurring feverishly in core &amp; shells</a:t>
            </a:r>
          </a:p>
          <a:p>
            <a:r>
              <a:rPr lang="en-US" sz="2800" dirty="0" smtClean="0"/>
              <a:t>Short lifetimes: 10</a:t>
            </a:r>
            <a:r>
              <a:rPr lang="en-US" sz="2800" baseline="30000" dirty="0" smtClean="0"/>
              <a:t>5</a:t>
            </a:r>
            <a:r>
              <a:rPr lang="en-US" sz="2800" dirty="0" smtClean="0"/>
              <a:t> </a:t>
            </a:r>
            <a:r>
              <a:rPr lang="en-US" sz="2800" dirty="0" err="1" smtClean="0"/>
              <a:t>yrs</a:t>
            </a:r>
            <a:r>
              <a:rPr lang="en-US" sz="2800" dirty="0" smtClean="0"/>
              <a:t> (Hillier 2000)</a:t>
            </a:r>
          </a:p>
          <a:p>
            <a:r>
              <a:rPr lang="en-US" sz="2800" dirty="0" smtClean="0"/>
              <a:t>Very few observed (~500 in Milky Way)</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41</a:t>
            </a:fld>
            <a:endParaRPr lang="en-US" dirty="0"/>
          </a:p>
        </p:txBody>
      </p:sp>
      <p:sp>
        <p:nvSpPr>
          <p:cNvPr id="15"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Line-driven </a:t>
            </a:r>
            <a:r>
              <a:rPr lang="en-US" dirty="0" smtClean="0">
                <a:solidFill>
                  <a:srgbClr val="000000"/>
                </a:solidFill>
              </a:rPr>
              <a:t>Winds</a:t>
            </a:r>
            <a:r>
              <a:rPr lang="en-US" dirty="0" smtClean="0"/>
              <a:t>:</a:t>
            </a:r>
            <a:br>
              <a:rPr lang="en-US" dirty="0" smtClean="0"/>
            </a:br>
            <a:r>
              <a:rPr lang="en-US" dirty="0" smtClean="0"/>
              <a:t>Wolf-</a:t>
            </a:r>
            <a:r>
              <a:rPr lang="en-US" dirty="0" err="1" smtClean="0"/>
              <a:t>Rayet</a:t>
            </a:r>
            <a:r>
              <a:rPr lang="en-US" dirty="0" smtClean="0"/>
              <a:t> (WR) stars</a:t>
            </a:r>
            <a:endParaRPr lang="en-US" dirty="0"/>
          </a:p>
        </p:txBody>
      </p:sp>
      <p:sp>
        <p:nvSpPr>
          <p:cNvPr id="23" name="Oval 22"/>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stretch>
            <a:fillRect/>
          </a:stretch>
        </p:blipFill>
        <p:spPr>
          <a:xfrm>
            <a:off x="4832371" y="1505620"/>
            <a:ext cx="4231673" cy="3651223"/>
          </a:xfrm>
          <a:prstGeom prst="rect">
            <a:avLst/>
          </a:prstGeom>
        </p:spPr>
      </p:pic>
      <p:sp>
        <p:nvSpPr>
          <p:cNvPr id="29" name="TextBox 28"/>
          <p:cNvSpPr txBox="1"/>
          <p:nvPr/>
        </p:nvSpPr>
        <p:spPr>
          <a:xfrm>
            <a:off x="6120699" y="5148217"/>
            <a:ext cx="2074794" cy="338554"/>
          </a:xfrm>
          <a:prstGeom prst="rect">
            <a:avLst/>
          </a:prstGeom>
          <a:noFill/>
        </p:spPr>
        <p:txBody>
          <a:bodyPr wrap="none" rtlCol="0">
            <a:spAutoFit/>
          </a:bodyPr>
          <a:lstStyle/>
          <a:p>
            <a:r>
              <a:rPr lang="en-US" sz="1600" dirty="0" smtClean="0"/>
              <a:t>WR 124; </a:t>
            </a:r>
            <a:r>
              <a:rPr lang="en-US" sz="1600" dirty="0" err="1" smtClean="0"/>
              <a:t>Mujires</a:t>
            </a:r>
            <a:r>
              <a:rPr lang="en-US" sz="1600" dirty="0" smtClean="0"/>
              <a:t> 2010 </a:t>
            </a:r>
            <a:endParaRPr lang="en-US" sz="1600" dirty="0"/>
          </a:p>
        </p:txBody>
      </p:sp>
      <p:sp>
        <p:nvSpPr>
          <p:cNvPr id="27" name="Oval 26"/>
          <p:cNvSpPr/>
          <p:nvPr/>
        </p:nvSpPr>
        <p:spPr>
          <a:xfrm>
            <a:off x="6657898" y="2939319"/>
            <a:ext cx="448235" cy="448235"/>
          </a:xfrm>
          <a:prstGeom prst="ellipse">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496222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102" y="1411111"/>
            <a:ext cx="4421722" cy="4769556"/>
          </a:xfrm>
        </p:spPr>
        <p:txBody>
          <a:bodyPr>
            <a:normAutofit/>
          </a:bodyPr>
          <a:lstStyle/>
          <a:p>
            <a:r>
              <a:rPr lang="en-US" sz="2800" dirty="0" smtClean="0"/>
              <a:t>Brief </a:t>
            </a:r>
            <a:r>
              <a:rPr lang="en-US" sz="2800" dirty="0"/>
              <a:t>stage of life before SN </a:t>
            </a:r>
            <a:r>
              <a:rPr lang="en-US" sz="2800" dirty="0" smtClean="0"/>
              <a:t>explosion </a:t>
            </a:r>
          </a:p>
          <a:p>
            <a:r>
              <a:rPr lang="en-US" sz="2800" dirty="0" smtClean="0"/>
              <a:t>Final stage of the most massive </a:t>
            </a:r>
            <a:r>
              <a:rPr lang="en-US" sz="2800" dirty="0"/>
              <a:t>stars </a:t>
            </a:r>
            <a:r>
              <a:rPr lang="en-US" sz="2800" dirty="0" smtClean="0"/>
              <a:t>(</a:t>
            </a:r>
            <a:r>
              <a:rPr lang="en-US" sz="2800" dirty="0"/>
              <a:t>M</a:t>
            </a:r>
            <a:r>
              <a:rPr lang="en-US" sz="2800" baseline="-25000" dirty="0"/>
              <a:t>*</a:t>
            </a:r>
            <a:r>
              <a:rPr lang="en-US" sz="2800" dirty="0"/>
              <a:t> &gt; 50 M</a:t>
            </a:r>
            <a:r>
              <a:rPr lang="en-US" sz="2800" baseline="-25000" dirty="0" smtClean="0"/>
              <a:t>⊙</a:t>
            </a:r>
            <a:r>
              <a:rPr lang="en-US" sz="2800" dirty="0" smtClean="0"/>
              <a:t>; </a:t>
            </a:r>
            <a:r>
              <a:rPr lang="en-US" sz="2800" dirty="0" err="1" smtClean="0"/>
              <a:t>Chiosi</a:t>
            </a:r>
            <a:r>
              <a:rPr lang="en-US" sz="2800" dirty="0" smtClean="0"/>
              <a:t> &amp; </a:t>
            </a:r>
            <a:r>
              <a:rPr lang="en-US" sz="2800" dirty="0" err="1" smtClean="0"/>
              <a:t>Maeder</a:t>
            </a:r>
            <a:r>
              <a:rPr lang="en-US" sz="2800" dirty="0" smtClean="0"/>
              <a:t> 1986)</a:t>
            </a:r>
          </a:p>
          <a:p>
            <a:r>
              <a:rPr lang="en-US" sz="2800" dirty="0" smtClean="0"/>
              <a:t>Most of radiation in UV</a:t>
            </a:r>
          </a:p>
          <a:p>
            <a:r>
              <a:rPr lang="en-US" sz="2800" dirty="0" smtClean="0"/>
              <a:t>Episodic periods of extremely-high mass loss (0.1-0.5 M</a:t>
            </a:r>
            <a:r>
              <a:rPr lang="en-US" sz="2800" baseline="-25000" dirty="0"/>
              <a:t>⊙</a:t>
            </a:r>
            <a:r>
              <a:rPr lang="en-US" sz="2800" dirty="0" smtClean="0"/>
              <a:t>/</a:t>
            </a:r>
            <a:r>
              <a:rPr lang="en-US" sz="2800" dirty="0" err="1" smtClean="0"/>
              <a:t>yr</a:t>
            </a:r>
            <a:r>
              <a:rPr lang="en-US" sz="2800" dirty="0" smtClean="0"/>
              <a:t>; </a:t>
            </a:r>
            <a:br>
              <a:rPr lang="en-US" sz="2800" dirty="0" smtClean="0"/>
            </a:br>
            <a:r>
              <a:rPr lang="en-US" sz="2800" dirty="0" err="1" smtClean="0"/>
              <a:t>Puls</a:t>
            </a:r>
            <a:r>
              <a:rPr lang="en-US" sz="2800" dirty="0" smtClean="0"/>
              <a:t> et al 2015)</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42</a:t>
            </a:fld>
            <a:endParaRPr lang="en-US" dirty="0"/>
          </a:p>
        </p:txBody>
      </p:sp>
      <p:sp>
        <p:nvSpPr>
          <p:cNvPr id="8" name="TextBox 7"/>
          <p:cNvSpPr txBox="1"/>
          <p:nvPr/>
        </p:nvSpPr>
        <p:spPr>
          <a:xfrm>
            <a:off x="5639133" y="5909181"/>
            <a:ext cx="2475758" cy="646331"/>
          </a:xfrm>
          <a:prstGeom prst="rect">
            <a:avLst/>
          </a:prstGeom>
          <a:noFill/>
        </p:spPr>
        <p:txBody>
          <a:bodyPr wrap="none" rtlCol="0">
            <a:spAutoFit/>
          </a:bodyPr>
          <a:lstStyle/>
          <a:p>
            <a:pPr algn="ctr"/>
            <a:r>
              <a:rPr lang="en-US" i="1" dirty="0" smtClean="0"/>
              <a:t>LBV binary Eta </a:t>
            </a:r>
            <a:r>
              <a:rPr lang="en-US" i="1" dirty="0" err="1" smtClean="0"/>
              <a:t>Carinae</a:t>
            </a:r>
            <a:endParaRPr lang="en-US" i="1" dirty="0" smtClean="0"/>
          </a:p>
          <a:p>
            <a:pPr algn="ctr"/>
            <a:r>
              <a:rPr lang="en-US" i="1" dirty="0" smtClean="0"/>
              <a:t>Hubble Space Telescope</a:t>
            </a:r>
            <a:endParaRPr lang="en-US" i="1" dirty="0"/>
          </a:p>
        </p:txBody>
      </p:sp>
      <p:pic>
        <p:nvPicPr>
          <p:cNvPr id="9" name="Picture 8" descr="eta_carinae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7823" y="1411111"/>
            <a:ext cx="4452430" cy="4452430"/>
          </a:xfrm>
          <a:prstGeom prst="rect">
            <a:avLst/>
          </a:prstGeom>
        </p:spPr>
      </p:pic>
      <p:sp>
        <p:nvSpPr>
          <p:cNvPr id="23"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Line-driven </a:t>
            </a:r>
            <a:r>
              <a:rPr lang="en-US" dirty="0" smtClean="0">
                <a:solidFill>
                  <a:srgbClr val="000000"/>
                </a:solidFill>
              </a:rPr>
              <a:t>Winds</a:t>
            </a:r>
            <a:r>
              <a:rPr lang="en-US" dirty="0" smtClean="0"/>
              <a:t>:</a:t>
            </a:r>
            <a:br>
              <a:rPr lang="en-US" dirty="0" smtClean="0"/>
            </a:br>
            <a:r>
              <a:rPr lang="en-US" dirty="0" smtClean="0"/>
              <a:t>Luminous Blue Variables (LBVs)</a:t>
            </a:r>
            <a:endParaRPr lang="en-US" dirty="0"/>
          </a:p>
        </p:txBody>
      </p:sp>
      <p:sp>
        <p:nvSpPr>
          <p:cNvPr id="24" name="Oval 23"/>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35614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67118" y="1411111"/>
            <a:ext cx="7222829" cy="4769556"/>
          </a:xfrm>
        </p:spPr>
        <p:txBody>
          <a:bodyPr>
            <a:normAutofit/>
          </a:bodyPr>
          <a:lstStyle/>
          <a:p>
            <a:r>
              <a:rPr lang="en-US" dirty="0" smtClean="0"/>
              <a:t>Episodic mass loss periods still not well constrained</a:t>
            </a:r>
          </a:p>
          <a:p>
            <a:r>
              <a:rPr lang="en-US" dirty="0" smtClean="0"/>
              <a:t>Unclear on physical processes or even frequency</a:t>
            </a:r>
          </a:p>
          <a:p>
            <a:r>
              <a:rPr lang="en-US" dirty="0" smtClean="0"/>
              <a:t>Suspects:</a:t>
            </a:r>
          </a:p>
          <a:p>
            <a:pPr lvl="1"/>
            <a:r>
              <a:rPr lang="en-US" dirty="0" smtClean="0"/>
              <a:t>Super-</a:t>
            </a:r>
            <a:r>
              <a:rPr lang="en-US" dirty="0" err="1" smtClean="0"/>
              <a:t>Eddington</a:t>
            </a:r>
            <a:r>
              <a:rPr lang="en-US" dirty="0" smtClean="0"/>
              <a:t> winds</a:t>
            </a:r>
          </a:p>
          <a:p>
            <a:pPr lvl="1"/>
            <a:r>
              <a:rPr lang="en-US" dirty="0" smtClean="0"/>
              <a:t>Supernova-like explosions (Smith 2014)</a:t>
            </a:r>
          </a:p>
          <a:p>
            <a:endParaRPr lang="en-US" sz="2800" dirty="0" smtClean="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43</a:t>
            </a:fld>
            <a:endParaRPr lang="en-US" dirty="0"/>
          </a:p>
        </p:txBody>
      </p:sp>
      <p:sp>
        <p:nvSpPr>
          <p:cNvPr id="23"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Line-driven </a:t>
            </a:r>
            <a:r>
              <a:rPr lang="en-US" dirty="0" smtClean="0">
                <a:solidFill>
                  <a:srgbClr val="000000"/>
                </a:solidFill>
              </a:rPr>
              <a:t>Winds</a:t>
            </a:r>
            <a:r>
              <a:rPr lang="en-US" dirty="0" smtClean="0"/>
              <a:t>:</a:t>
            </a:r>
            <a:br>
              <a:rPr lang="en-US" dirty="0" smtClean="0"/>
            </a:br>
            <a:r>
              <a:rPr lang="en-US" dirty="0" smtClean="0"/>
              <a:t>Luminous Blue Variables (LBVs)</a:t>
            </a:r>
            <a:endParaRPr lang="en-US" dirty="0"/>
          </a:p>
        </p:txBody>
      </p:sp>
      <p:sp>
        <p:nvSpPr>
          <p:cNvPr id="24" name="Oval 23"/>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741002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44</a:t>
            </a:fld>
            <a:endParaRPr lang="en-US"/>
          </a:p>
        </p:txBody>
      </p:sp>
      <p:sp>
        <p:nvSpPr>
          <p:cNvPr id="15" name="Rectangle 14"/>
          <p:cNvSpPr/>
          <p:nvPr/>
        </p:nvSpPr>
        <p:spPr>
          <a:xfrm>
            <a:off x="84667" y="1279407"/>
            <a:ext cx="8985878" cy="5076943"/>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miley Face 15"/>
          <p:cNvSpPr/>
          <p:nvPr/>
        </p:nvSpPr>
        <p:spPr>
          <a:xfrm>
            <a:off x="322761" y="2288724"/>
            <a:ext cx="272815" cy="272815"/>
          </a:xfrm>
          <a:prstGeom prst="smileyFac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1250" y="2603875"/>
            <a:ext cx="805279" cy="292388"/>
          </a:xfrm>
          <a:prstGeom prst="rect">
            <a:avLst/>
          </a:prstGeom>
          <a:noFill/>
        </p:spPr>
        <p:txBody>
          <a:bodyPr wrap="none" rtlCol="0">
            <a:spAutoFit/>
          </a:bodyPr>
          <a:lstStyle/>
          <a:p>
            <a:r>
              <a:rPr lang="en-US" sz="1300" dirty="0" smtClean="0"/>
              <a:t>Observer</a:t>
            </a:r>
            <a:endParaRPr lang="en-US" sz="1300" dirty="0"/>
          </a:p>
        </p:txBody>
      </p:sp>
      <p:sp>
        <p:nvSpPr>
          <p:cNvPr id="19" name="Oval 18"/>
          <p:cNvSpPr/>
          <p:nvPr/>
        </p:nvSpPr>
        <p:spPr>
          <a:xfrm>
            <a:off x="7070664" y="1504513"/>
            <a:ext cx="1895621" cy="1895621"/>
          </a:xfrm>
          <a:prstGeom prst="ellipse">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692645" y="2110306"/>
            <a:ext cx="668459" cy="679331"/>
          </a:xfrm>
          <a:prstGeom prst="ellipse">
            <a:avLst/>
          </a:prstGeom>
          <a:gradFill flip="none" rotWithShape="1">
            <a:gsLst>
              <a:gs pos="0">
                <a:schemeClr val="bg1"/>
              </a:gs>
              <a:gs pos="68000">
                <a:schemeClr val="tx2">
                  <a:lumMod val="40000"/>
                  <a:lumOff val="60000"/>
                </a:schemeClr>
              </a:gs>
            </a:gsLst>
            <a:path path="circle">
              <a:fillToRect l="50000" t="50000" r="50000" b="50000"/>
            </a:path>
            <a:tileRect/>
          </a:gra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endCxn id="19" idx="2"/>
          </p:cNvCxnSpPr>
          <p:nvPr/>
        </p:nvCxnSpPr>
        <p:spPr>
          <a:xfrm flipV="1">
            <a:off x="691902" y="2452324"/>
            <a:ext cx="6378762" cy="2293"/>
          </a:xfrm>
          <a:prstGeom prst="line">
            <a:avLst/>
          </a:prstGeom>
          <a:ln w="635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5634029">
            <a:off x="7149646" y="1561559"/>
            <a:ext cx="1734493" cy="1734493"/>
          </a:xfrm>
          <a:prstGeom prst="rect">
            <a:avLst/>
          </a:prstGeom>
          <a:noFill/>
        </p:spPr>
        <p:txBody>
          <a:bodyPr wrap="none" rtlCol="0">
            <a:prstTxWarp prst="textArchDown">
              <a:avLst>
                <a:gd name="adj" fmla="val 2528982"/>
              </a:avLst>
            </a:prstTxWarp>
            <a:spAutoFit/>
          </a:bodyPr>
          <a:lstStyle/>
          <a:p>
            <a:r>
              <a:rPr lang="en-US" dirty="0" smtClean="0"/>
              <a:t>Mass loss envelope</a:t>
            </a:r>
            <a:endParaRPr lang="en-US" dirty="0"/>
          </a:p>
        </p:txBody>
      </p:sp>
      <p:sp>
        <p:nvSpPr>
          <p:cNvPr id="23" name="TextBox 22"/>
          <p:cNvSpPr txBox="1"/>
          <p:nvPr/>
        </p:nvSpPr>
        <p:spPr>
          <a:xfrm>
            <a:off x="4885109" y="2428806"/>
            <a:ext cx="941283" cy="276999"/>
          </a:xfrm>
          <a:prstGeom prst="rect">
            <a:avLst/>
          </a:prstGeom>
          <a:noFill/>
        </p:spPr>
        <p:txBody>
          <a:bodyPr wrap="none" rtlCol="0">
            <a:spAutoFit/>
          </a:bodyPr>
          <a:lstStyle/>
          <a:p>
            <a:r>
              <a:rPr lang="en-US" sz="1200" dirty="0" smtClean="0"/>
              <a:t>Line of sight</a:t>
            </a:r>
            <a:endParaRPr lang="en-US" sz="1200" dirty="0"/>
          </a:p>
        </p:txBody>
      </p:sp>
      <p:sp>
        <p:nvSpPr>
          <p:cNvPr id="27" name="Oval 26"/>
          <p:cNvSpPr/>
          <p:nvPr/>
        </p:nvSpPr>
        <p:spPr>
          <a:xfrm flipH="1">
            <a:off x="7162925" y="2292006"/>
            <a:ext cx="111341" cy="111448"/>
          </a:xfrm>
          <a:prstGeom prst="ellipse">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Freeform 30"/>
          <p:cNvSpPr/>
          <p:nvPr/>
        </p:nvSpPr>
        <p:spPr>
          <a:xfrm rot="10800000">
            <a:off x="7311621" y="2230280"/>
            <a:ext cx="358588" cy="299253"/>
          </a:xfrm>
          <a:custGeom>
            <a:avLst/>
            <a:gdLst>
              <a:gd name="connsiteX0" fmla="*/ 0 w 358588"/>
              <a:gd name="connsiteY0" fmla="*/ 164779 h 299253"/>
              <a:gd name="connsiteX1" fmla="*/ 59764 w 358588"/>
              <a:gd name="connsiteY1" fmla="*/ 291779 h 299253"/>
              <a:gd name="connsiteX2" fmla="*/ 97117 w 358588"/>
              <a:gd name="connsiteY2" fmla="*/ 7897 h 299253"/>
              <a:gd name="connsiteX3" fmla="*/ 156882 w 358588"/>
              <a:gd name="connsiteY3" fmla="*/ 299250 h 299253"/>
              <a:gd name="connsiteX4" fmla="*/ 201706 w 358588"/>
              <a:gd name="connsiteY4" fmla="*/ 426 h 299253"/>
              <a:gd name="connsiteX5" fmla="*/ 261470 w 358588"/>
              <a:gd name="connsiteY5" fmla="*/ 232014 h 299253"/>
              <a:gd name="connsiteX6" fmla="*/ 358588 w 358588"/>
              <a:gd name="connsiteY6" fmla="*/ 179720 h 29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88" h="299253">
                <a:moveTo>
                  <a:pt x="0" y="164779"/>
                </a:moveTo>
                <a:cubicBezTo>
                  <a:pt x="21789" y="241352"/>
                  <a:pt x="43578" y="317926"/>
                  <a:pt x="59764" y="291779"/>
                </a:cubicBezTo>
                <a:cubicBezTo>
                  <a:pt x="75950" y="265632"/>
                  <a:pt x="80931" y="6652"/>
                  <a:pt x="97117" y="7897"/>
                </a:cubicBezTo>
                <a:cubicBezTo>
                  <a:pt x="113303" y="9142"/>
                  <a:pt x="139451" y="300495"/>
                  <a:pt x="156882" y="299250"/>
                </a:cubicBezTo>
                <a:cubicBezTo>
                  <a:pt x="174314" y="298005"/>
                  <a:pt x="184275" y="11632"/>
                  <a:pt x="201706" y="426"/>
                </a:cubicBezTo>
                <a:cubicBezTo>
                  <a:pt x="219137" y="-10780"/>
                  <a:pt x="235323" y="202132"/>
                  <a:pt x="261470" y="232014"/>
                </a:cubicBezTo>
                <a:cubicBezTo>
                  <a:pt x="287617" y="261896"/>
                  <a:pt x="358588" y="179720"/>
                  <a:pt x="358588" y="179720"/>
                </a:cubicBezTo>
              </a:path>
            </a:pathLst>
          </a:custGeom>
          <a:ln w="19050" cmpd="sng">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4555604" y="2067461"/>
            <a:ext cx="1893855" cy="307777"/>
          </a:xfrm>
          <a:prstGeom prst="rect">
            <a:avLst/>
          </a:prstGeom>
          <a:noFill/>
        </p:spPr>
        <p:txBody>
          <a:bodyPr wrap="none" rtlCol="0">
            <a:spAutoFit/>
          </a:bodyPr>
          <a:lstStyle/>
          <a:p>
            <a:r>
              <a:rPr lang="en-US" sz="1400" dirty="0" smtClean="0"/>
              <a:t>Blue-shifted absorption</a:t>
            </a:r>
            <a:endParaRPr lang="en-US" sz="1400" dirty="0"/>
          </a:p>
        </p:txBody>
      </p:sp>
      <p:sp>
        <p:nvSpPr>
          <p:cNvPr id="33" name="Oval 32"/>
          <p:cNvSpPr/>
          <p:nvPr/>
        </p:nvSpPr>
        <p:spPr>
          <a:xfrm flipH="1">
            <a:off x="7670209" y="1645548"/>
            <a:ext cx="111341" cy="111448"/>
          </a:xfrm>
          <a:prstGeom prst="ellipse">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4" name="Oval 33"/>
          <p:cNvSpPr/>
          <p:nvPr/>
        </p:nvSpPr>
        <p:spPr>
          <a:xfrm flipH="1">
            <a:off x="8361104" y="2896263"/>
            <a:ext cx="111341" cy="111448"/>
          </a:xfrm>
          <a:prstGeom prst="ellipse">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9" name="TextBox 38"/>
          <p:cNvSpPr txBox="1"/>
          <p:nvPr/>
        </p:nvSpPr>
        <p:spPr>
          <a:xfrm>
            <a:off x="6722520" y="2116303"/>
            <a:ext cx="265755" cy="307777"/>
          </a:xfrm>
          <a:prstGeom prst="rect">
            <a:avLst/>
          </a:prstGeom>
          <a:noFill/>
        </p:spPr>
        <p:txBody>
          <a:bodyPr wrap="none" rtlCol="0">
            <a:spAutoFit/>
          </a:bodyPr>
          <a:lstStyle/>
          <a:p>
            <a:r>
              <a:rPr lang="en-US" sz="1400" dirty="0" smtClean="0"/>
              <a:t>v</a:t>
            </a:r>
            <a:endParaRPr lang="en-US" sz="1400" dirty="0"/>
          </a:p>
        </p:txBody>
      </p:sp>
      <p:cxnSp>
        <p:nvCxnSpPr>
          <p:cNvPr id="40" name="Straight Arrow Connector 39"/>
          <p:cNvCxnSpPr/>
          <p:nvPr/>
        </p:nvCxnSpPr>
        <p:spPr>
          <a:xfrm flipH="1" flipV="1">
            <a:off x="7575176" y="1417638"/>
            <a:ext cx="117448" cy="226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7348976" y="1350624"/>
            <a:ext cx="265755" cy="307777"/>
          </a:xfrm>
          <a:prstGeom prst="rect">
            <a:avLst/>
          </a:prstGeom>
          <a:noFill/>
        </p:spPr>
        <p:txBody>
          <a:bodyPr wrap="none" rtlCol="0">
            <a:spAutoFit/>
          </a:bodyPr>
          <a:lstStyle/>
          <a:p>
            <a:r>
              <a:rPr lang="en-US" sz="1400" dirty="0" smtClean="0"/>
              <a:t>v</a:t>
            </a:r>
            <a:endParaRPr lang="en-US" sz="1400" dirty="0"/>
          </a:p>
        </p:txBody>
      </p:sp>
      <p:cxnSp>
        <p:nvCxnSpPr>
          <p:cNvPr id="44" name="Straight Arrow Connector 43"/>
          <p:cNvCxnSpPr/>
          <p:nvPr/>
        </p:nvCxnSpPr>
        <p:spPr>
          <a:xfrm flipH="1" flipV="1">
            <a:off x="6914901" y="2337692"/>
            <a:ext cx="248024" cy="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8451076" y="3011859"/>
            <a:ext cx="117448" cy="226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486683" y="3148958"/>
            <a:ext cx="265755" cy="307777"/>
          </a:xfrm>
          <a:prstGeom prst="rect">
            <a:avLst/>
          </a:prstGeom>
          <a:noFill/>
        </p:spPr>
        <p:txBody>
          <a:bodyPr wrap="none" rtlCol="0">
            <a:spAutoFit/>
          </a:bodyPr>
          <a:lstStyle/>
          <a:p>
            <a:r>
              <a:rPr lang="en-US" sz="1400" dirty="0" smtClean="0"/>
              <a:t>v</a:t>
            </a:r>
            <a:endParaRPr lang="en-US" sz="1400" dirty="0"/>
          </a:p>
        </p:txBody>
      </p:sp>
      <p:sp>
        <p:nvSpPr>
          <p:cNvPr id="50" name="Freeform 49"/>
          <p:cNvSpPr/>
          <p:nvPr/>
        </p:nvSpPr>
        <p:spPr>
          <a:xfrm rot="14851395">
            <a:off x="7630793" y="1809579"/>
            <a:ext cx="358588" cy="299253"/>
          </a:xfrm>
          <a:custGeom>
            <a:avLst/>
            <a:gdLst>
              <a:gd name="connsiteX0" fmla="*/ 0 w 358588"/>
              <a:gd name="connsiteY0" fmla="*/ 164779 h 299253"/>
              <a:gd name="connsiteX1" fmla="*/ 59764 w 358588"/>
              <a:gd name="connsiteY1" fmla="*/ 291779 h 299253"/>
              <a:gd name="connsiteX2" fmla="*/ 97117 w 358588"/>
              <a:gd name="connsiteY2" fmla="*/ 7897 h 299253"/>
              <a:gd name="connsiteX3" fmla="*/ 156882 w 358588"/>
              <a:gd name="connsiteY3" fmla="*/ 299250 h 299253"/>
              <a:gd name="connsiteX4" fmla="*/ 201706 w 358588"/>
              <a:gd name="connsiteY4" fmla="*/ 426 h 299253"/>
              <a:gd name="connsiteX5" fmla="*/ 261470 w 358588"/>
              <a:gd name="connsiteY5" fmla="*/ 232014 h 299253"/>
              <a:gd name="connsiteX6" fmla="*/ 358588 w 358588"/>
              <a:gd name="connsiteY6" fmla="*/ 179720 h 29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88" h="299253">
                <a:moveTo>
                  <a:pt x="0" y="164779"/>
                </a:moveTo>
                <a:cubicBezTo>
                  <a:pt x="21789" y="241352"/>
                  <a:pt x="43578" y="317926"/>
                  <a:pt x="59764" y="291779"/>
                </a:cubicBezTo>
                <a:cubicBezTo>
                  <a:pt x="75950" y="265632"/>
                  <a:pt x="80931" y="6652"/>
                  <a:pt x="97117" y="7897"/>
                </a:cubicBezTo>
                <a:cubicBezTo>
                  <a:pt x="113303" y="9142"/>
                  <a:pt x="139451" y="300495"/>
                  <a:pt x="156882" y="299250"/>
                </a:cubicBezTo>
                <a:cubicBezTo>
                  <a:pt x="174314" y="298005"/>
                  <a:pt x="184275" y="11632"/>
                  <a:pt x="201706" y="426"/>
                </a:cubicBezTo>
                <a:cubicBezTo>
                  <a:pt x="219137" y="-10780"/>
                  <a:pt x="235323" y="202132"/>
                  <a:pt x="261470" y="232014"/>
                </a:cubicBezTo>
                <a:cubicBezTo>
                  <a:pt x="287617" y="261896"/>
                  <a:pt x="358588" y="179720"/>
                  <a:pt x="358588" y="179720"/>
                </a:cubicBezTo>
              </a:path>
            </a:pathLst>
          </a:custGeom>
          <a:ln w="19050" cmpd="sng">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4003511">
            <a:off x="8216080" y="2681972"/>
            <a:ext cx="227519" cy="299253"/>
          </a:xfrm>
          <a:custGeom>
            <a:avLst/>
            <a:gdLst>
              <a:gd name="connsiteX0" fmla="*/ 0 w 358588"/>
              <a:gd name="connsiteY0" fmla="*/ 164779 h 299253"/>
              <a:gd name="connsiteX1" fmla="*/ 59764 w 358588"/>
              <a:gd name="connsiteY1" fmla="*/ 291779 h 299253"/>
              <a:gd name="connsiteX2" fmla="*/ 97117 w 358588"/>
              <a:gd name="connsiteY2" fmla="*/ 7897 h 299253"/>
              <a:gd name="connsiteX3" fmla="*/ 156882 w 358588"/>
              <a:gd name="connsiteY3" fmla="*/ 299250 h 299253"/>
              <a:gd name="connsiteX4" fmla="*/ 201706 w 358588"/>
              <a:gd name="connsiteY4" fmla="*/ 426 h 299253"/>
              <a:gd name="connsiteX5" fmla="*/ 261470 w 358588"/>
              <a:gd name="connsiteY5" fmla="*/ 232014 h 299253"/>
              <a:gd name="connsiteX6" fmla="*/ 358588 w 358588"/>
              <a:gd name="connsiteY6" fmla="*/ 179720 h 29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88" h="299253">
                <a:moveTo>
                  <a:pt x="0" y="164779"/>
                </a:moveTo>
                <a:cubicBezTo>
                  <a:pt x="21789" y="241352"/>
                  <a:pt x="43578" y="317926"/>
                  <a:pt x="59764" y="291779"/>
                </a:cubicBezTo>
                <a:cubicBezTo>
                  <a:pt x="75950" y="265632"/>
                  <a:pt x="80931" y="6652"/>
                  <a:pt x="97117" y="7897"/>
                </a:cubicBezTo>
                <a:cubicBezTo>
                  <a:pt x="113303" y="9142"/>
                  <a:pt x="139451" y="300495"/>
                  <a:pt x="156882" y="299250"/>
                </a:cubicBezTo>
                <a:cubicBezTo>
                  <a:pt x="174314" y="298005"/>
                  <a:pt x="184275" y="11632"/>
                  <a:pt x="201706" y="426"/>
                </a:cubicBezTo>
                <a:cubicBezTo>
                  <a:pt x="219137" y="-10780"/>
                  <a:pt x="235323" y="202132"/>
                  <a:pt x="261470" y="232014"/>
                </a:cubicBezTo>
                <a:cubicBezTo>
                  <a:pt x="287617" y="261896"/>
                  <a:pt x="358588" y="179720"/>
                  <a:pt x="358588" y="179720"/>
                </a:cubicBezTo>
              </a:path>
            </a:pathLst>
          </a:custGeom>
          <a:ln w="19050" cmpd="sng">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p:cNvCxnSpPr/>
          <p:nvPr/>
        </p:nvCxnSpPr>
        <p:spPr>
          <a:xfrm flipH="1">
            <a:off x="691902" y="1736328"/>
            <a:ext cx="6922829" cy="60136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rot="21261649">
            <a:off x="3824909" y="1675168"/>
            <a:ext cx="1747281" cy="307777"/>
          </a:xfrm>
          <a:prstGeom prst="rect">
            <a:avLst/>
          </a:prstGeom>
          <a:noFill/>
        </p:spPr>
        <p:txBody>
          <a:bodyPr wrap="none" rtlCol="0">
            <a:spAutoFit/>
          </a:bodyPr>
          <a:lstStyle/>
          <a:p>
            <a:r>
              <a:rPr lang="en-US" sz="1400" dirty="0" smtClean="0">
                <a:solidFill>
                  <a:srgbClr val="0000FF"/>
                </a:solidFill>
              </a:rPr>
              <a:t>Blue-shifted emission</a:t>
            </a:r>
            <a:endParaRPr lang="en-US" sz="1400" dirty="0">
              <a:solidFill>
                <a:srgbClr val="0000FF"/>
              </a:solidFill>
            </a:endParaRPr>
          </a:p>
        </p:txBody>
      </p:sp>
      <p:cxnSp>
        <p:nvCxnSpPr>
          <p:cNvPr id="56" name="Straight Arrow Connector 55"/>
          <p:cNvCxnSpPr/>
          <p:nvPr/>
        </p:nvCxnSpPr>
        <p:spPr>
          <a:xfrm flipH="1" flipV="1">
            <a:off x="691902" y="2561539"/>
            <a:ext cx="7554048" cy="44617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405387" y="2467659"/>
            <a:ext cx="312906" cy="276999"/>
          </a:xfrm>
          <a:prstGeom prst="rect">
            <a:avLst/>
          </a:prstGeom>
          <a:noFill/>
        </p:spPr>
        <p:txBody>
          <a:bodyPr wrap="none" rtlCol="0">
            <a:spAutoFit/>
          </a:bodyPr>
          <a:lstStyle/>
          <a:p>
            <a:r>
              <a:rPr lang="en-US" sz="1200" dirty="0"/>
              <a:t>λ</a:t>
            </a:r>
            <a:r>
              <a:rPr lang="en-US" sz="1200" baseline="-25000" dirty="0" smtClean="0"/>
              <a:t>0</a:t>
            </a:r>
            <a:endParaRPr lang="en-US" sz="1200" dirty="0"/>
          </a:p>
        </p:txBody>
      </p:sp>
      <p:sp>
        <p:nvSpPr>
          <p:cNvPr id="59" name="TextBox 58"/>
          <p:cNvSpPr txBox="1"/>
          <p:nvPr/>
        </p:nvSpPr>
        <p:spPr>
          <a:xfrm>
            <a:off x="7907597" y="1761324"/>
            <a:ext cx="312906" cy="276999"/>
          </a:xfrm>
          <a:prstGeom prst="rect">
            <a:avLst/>
          </a:prstGeom>
          <a:noFill/>
        </p:spPr>
        <p:txBody>
          <a:bodyPr wrap="none" rtlCol="0">
            <a:spAutoFit/>
          </a:bodyPr>
          <a:lstStyle/>
          <a:p>
            <a:r>
              <a:rPr lang="en-US" sz="1200" dirty="0" smtClean="0"/>
              <a:t>λ</a:t>
            </a:r>
            <a:r>
              <a:rPr lang="en-US" sz="1200" baseline="-25000" dirty="0" smtClean="0"/>
              <a:t>0</a:t>
            </a:r>
            <a:endParaRPr lang="en-US" sz="1200" dirty="0"/>
          </a:p>
        </p:txBody>
      </p:sp>
      <p:sp>
        <p:nvSpPr>
          <p:cNvPr id="60" name="TextBox 59"/>
          <p:cNvSpPr txBox="1"/>
          <p:nvPr/>
        </p:nvSpPr>
        <p:spPr>
          <a:xfrm>
            <a:off x="8307447" y="2490151"/>
            <a:ext cx="312906" cy="276999"/>
          </a:xfrm>
          <a:prstGeom prst="rect">
            <a:avLst/>
          </a:prstGeom>
          <a:noFill/>
        </p:spPr>
        <p:txBody>
          <a:bodyPr wrap="none" rtlCol="0">
            <a:spAutoFit/>
          </a:bodyPr>
          <a:lstStyle/>
          <a:p>
            <a:r>
              <a:rPr lang="en-US" sz="1200" dirty="0"/>
              <a:t>λ</a:t>
            </a:r>
            <a:r>
              <a:rPr lang="en-US" sz="1200" baseline="-25000" dirty="0" smtClean="0"/>
              <a:t>0</a:t>
            </a:r>
            <a:endParaRPr lang="en-US" sz="1200" dirty="0"/>
          </a:p>
        </p:txBody>
      </p:sp>
      <p:sp>
        <p:nvSpPr>
          <p:cNvPr id="61" name="TextBox 60"/>
          <p:cNvSpPr txBox="1"/>
          <p:nvPr/>
        </p:nvSpPr>
        <p:spPr>
          <a:xfrm rot="178594">
            <a:off x="3444515" y="2781784"/>
            <a:ext cx="1705903" cy="307777"/>
          </a:xfrm>
          <a:prstGeom prst="rect">
            <a:avLst/>
          </a:prstGeom>
          <a:noFill/>
        </p:spPr>
        <p:txBody>
          <a:bodyPr wrap="none" rtlCol="0">
            <a:spAutoFit/>
          </a:bodyPr>
          <a:lstStyle/>
          <a:p>
            <a:r>
              <a:rPr lang="en-US" sz="1400" dirty="0" smtClean="0">
                <a:solidFill>
                  <a:srgbClr val="FF0000"/>
                </a:solidFill>
              </a:rPr>
              <a:t>Red-shifted emission</a:t>
            </a:r>
            <a:endParaRPr lang="en-US" sz="1400" dirty="0">
              <a:solidFill>
                <a:srgbClr val="FF0000"/>
              </a:solidFill>
            </a:endParaRPr>
          </a:p>
        </p:txBody>
      </p:sp>
      <p:cxnSp>
        <p:nvCxnSpPr>
          <p:cNvPr id="68" name="Straight Arrow Connector 67"/>
          <p:cNvCxnSpPr/>
          <p:nvPr/>
        </p:nvCxnSpPr>
        <p:spPr>
          <a:xfrm flipH="1">
            <a:off x="691902" y="2337693"/>
            <a:ext cx="6030618" cy="863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7" name="Freeform 76"/>
          <p:cNvSpPr/>
          <p:nvPr/>
        </p:nvSpPr>
        <p:spPr>
          <a:xfrm>
            <a:off x="5307903" y="5020445"/>
            <a:ext cx="1686033" cy="869582"/>
          </a:xfrm>
          <a:custGeom>
            <a:avLst/>
            <a:gdLst>
              <a:gd name="connsiteX0" fmla="*/ 0 w 1821744"/>
              <a:gd name="connsiteY0" fmla="*/ 64139 h 897938"/>
              <a:gd name="connsiteX1" fmla="*/ 0 w 1821744"/>
              <a:gd name="connsiteY1" fmla="*/ 897938 h 897938"/>
              <a:gd name="connsiteX2" fmla="*/ 1821744 w 1821744"/>
              <a:gd name="connsiteY2" fmla="*/ 897938 h 897938"/>
              <a:gd name="connsiteX3" fmla="*/ 1808915 w 1821744"/>
              <a:gd name="connsiteY3" fmla="*/ 0 h 897938"/>
              <a:gd name="connsiteX4" fmla="*/ 1680623 w 1821744"/>
              <a:gd name="connsiteY4" fmla="*/ 76966 h 897938"/>
              <a:gd name="connsiteX5" fmla="*/ 1654964 w 1821744"/>
              <a:gd name="connsiteY5" fmla="*/ 102622 h 897938"/>
              <a:gd name="connsiteX6" fmla="*/ 1616477 w 1821744"/>
              <a:gd name="connsiteY6" fmla="*/ 128277 h 897938"/>
              <a:gd name="connsiteX7" fmla="*/ 1539502 w 1821744"/>
              <a:gd name="connsiteY7" fmla="*/ 205243 h 897938"/>
              <a:gd name="connsiteX8" fmla="*/ 1513843 w 1821744"/>
              <a:gd name="connsiteY8" fmla="*/ 230898 h 897938"/>
              <a:gd name="connsiteX9" fmla="*/ 1488185 w 1821744"/>
              <a:gd name="connsiteY9" fmla="*/ 256554 h 897938"/>
              <a:gd name="connsiteX10" fmla="*/ 1436868 w 1821744"/>
              <a:gd name="connsiteY10" fmla="*/ 282209 h 897938"/>
              <a:gd name="connsiteX11" fmla="*/ 1398381 w 1821744"/>
              <a:gd name="connsiteY11" fmla="*/ 320692 h 897938"/>
              <a:gd name="connsiteX12" fmla="*/ 1334235 w 1821744"/>
              <a:gd name="connsiteY12" fmla="*/ 333520 h 897938"/>
              <a:gd name="connsiteX13" fmla="*/ 1231601 w 1821744"/>
              <a:gd name="connsiteY13" fmla="*/ 359175 h 897938"/>
              <a:gd name="connsiteX14" fmla="*/ 1128968 w 1821744"/>
              <a:gd name="connsiteY14" fmla="*/ 384831 h 897938"/>
              <a:gd name="connsiteX15" fmla="*/ 1077651 w 1821744"/>
              <a:gd name="connsiteY15" fmla="*/ 397658 h 897938"/>
              <a:gd name="connsiteX16" fmla="*/ 987847 w 1821744"/>
              <a:gd name="connsiteY16" fmla="*/ 410486 h 897938"/>
              <a:gd name="connsiteX17" fmla="*/ 564484 w 1821744"/>
              <a:gd name="connsiteY17" fmla="*/ 384831 h 897938"/>
              <a:gd name="connsiteX18" fmla="*/ 525996 w 1821744"/>
              <a:gd name="connsiteY18" fmla="*/ 372003 h 897938"/>
              <a:gd name="connsiteX19" fmla="*/ 423363 w 1821744"/>
              <a:gd name="connsiteY19" fmla="*/ 333520 h 897938"/>
              <a:gd name="connsiteX20" fmla="*/ 384875 w 1821744"/>
              <a:gd name="connsiteY20" fmla="*/ 320692 h 897938"/>
              <a:gd name="connsiteX21" fmla="*/ 346388 w 1821744"/>
              <a:gd name="connsiteY21" fmla="*/ 295037 h 897938"/>
              <a:gd name="connsiteX22" fmla="*/ 307900 w 1821744"/>
              <a:gd name="connsiteY22" fmla="*/ 282209 h 897938"/>
              <a:gd name="connsiteX23" fmla="*/ 269413 w 1821744"/>
              <a:gd name="connsiteY23" fmla="*/ 256554 h 897938"/>
              <a:gd name="connsiteX24" fmla="*/ 243754 w 1821744"/>
              <a:gd name="connsiteY24" fmla="*/ 230898 h 897938"/>
              <a:gd name="connsiteX25" fmla="*/ 166779 w 1821744"/>
              <a:gd name="connsiteY25" fmla="*/ 205243 h 897938"/>
              <a:gd name="connsiteX26" fmla="*/ 102633 w 1821744"/>
              <a:gd name="connsiteY26" fmla="*/ 141105 h 897938"/>
              <a:gd name="connsiteX27" fmla="*/ 25658 w 1821744"/>
              <a:gd name="connsiteY27" fmla="*/ 115449 h 897938"/>
              <a:gd name="connsiteX28" fmla="*/ 0 w 1821744"/>
              <a:gd name="connsiteY28" fmla="*/ 64139 h 89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21744" h="897938">
                <a:moveTo>
                  <a:pt x="0" y="64139"/>
                </a:moveTo>
                <a:lnTo>
                  <a:pt x="0" y="897938"/>
                </a:lnTo>
                <a:lnTo>
                  <a:pt x="1821744" y="897938"/>
                </a:lnTo>
                <a:lnTo>
                  <a:pt x="1808915" y="0"/>
                </a:lnTo>
                <a:cubicBezTo>
                  <a:pt x="1766151" y="25655"/>
                  <a:pt x="1722118" y="49306"/>
                  <a:pt x="1680623" y="76966"/>
                </a:cubicBezTo>
                <a:cubicBezTo>
                  <a:pt x="1670559" y="83675"/>
                  <a:pt x="1664409" y="95067"/>
                  <a:pt x="1654964" y="102622"/>
                </a:cubicBezTo>
                <a:cubicBezTo>
                  <a:pt x="1642924" y="112253"/>
                  <a:pt x="1628001" y="118035"/>
                  <a:pt x="1616477" y="128277"/>
                </a:cubicBezTo>
                <a:cubicBezTo>
                  <a:pt x="1589356" y="152381"/>
                  <a:pt x="1565160" y="179588"/>
                  <a:pt x="1539502" y="205243"/>
                </a:cubicBezTo>
                <a:lnTo>
                  <a:pt x="1513843" y="230898"/>
                </a:lnTo>
                <a:cubicBezTo>
                  <a:pt x="1505290" y="239450"/>
                  <a:pt x="1499003" y="251146"/>
                  <a:pt x="1488185" y="256554"/>
                </a:cubicBezTo>
                <a:lnTo>
                  <a:pt x="1436868" y="282209"/>
                </a:lnTo>
                <a:cubicBezTo>
                  <a:pt x="1424039" y="295037"/>
                  <a:pt x="1414608" y="312579"/>
                  <a:pt x="1398381" y="320692"/>
                </a:cubicBezTo>
                <a:cubicBezTo>
                  <a:pt x="1378877" y="330443"/>
                  <a:pt x="1355482" y="328617"/>
                  <a:pt x="1334235" y="333520"/>
                </a:cubicBezTo>
                <a:cubicBezTo>
                  <a:pt x="1299874" y="341449"/>
                  <a:pt x="1265812" y="350623"/>
                  <a:pt x="1231601" y="359175"/>
                </a:cubicBezTo>
                <a:lnTo>
                  <a:pt x="1128968" y="384831"/>
                </a:lnTo>
                <a:cubicBezTo>
                  <a:pt x="1111862" y="389107"/>
                  <a:pt x="1095106" y="395165"/>
                  <a:pt x="1077651" y="397658"/>
                </a:cubicBezTo>
                <a:lnTo>
                  <a:pt x="987847" y="410486"/>
                </a:lnTo>
                <a:cubicBezTo>
                  <a:pt x="908242" y="406868"/>
                  <a:pt x="674099" y="400488"/>
                  <a:pt x="564484" y="384831"/>
                </a:cubicBezTo>
                <a:cubicBezTo>
                  <a:pt x="551097" y="382919"/>
                  <a:pt x="538999" y="375718"/>
                  <a:pt x="525996" y="372003"/>
                </a:cubicBezTo>
                <a:cubicBezTo>
                  <a:pt x="407733" y="338217"/>
                  <a:pt x="542941" y="384761"/>
                  <a:pt x="423363" y="333520"/>
                </a:cubicBezTo>
                <a:cubicBezTo>
                  <a:pt x="410933" y="328194"/>
                  <a:pt x="396971" y="326739"/>
                  <a:pt x="384875" y="320692"/>
                </a:cubicBezTo>
                <a:cubicBezTo>
                  <a:pt x="371084" y="313798"/>
                  <a:pt x="360179" y="301931"/>
                  <a:pt x="346388" y="295037"/>
                </a:cubicBezTo>
                <a:cubicBezTo>
                  <a:pt x="334292" y="288990"/>
                  <a:pt x="319996" y="288256"/>
                  <a:pt x="307900" y="282209"/>
                </a:cubicBezTo>
                <a:cubicBezTo>
                  <a:pt x="294109" y="275315"/>
                  <a:pt x="281453" y="266185"/>
                  <a:pt x="269413" y="256554"/>
                </a:cubicBezTo>
                <a:cubicBezTo>
                  <a:pt x="259968" y="248999"/>
                  <a:pt x="254572" y="236307"/>
                  <a:pt x="243754" y="230898"/>
                </a:cubicBezTo>
                <a:cubicBezTo>
                  <a:pt x="219563" y="218804"/>
                  <a:pt x="166779" y="205243"/>
                  <a:pt x="166779" y="205243"/>
                </a:cubicBezTo>
                <a:cubicBezTo>
                  <a:pt x="145397" y="183864"/>
                  <a:pt x="131318" y="150666"/>
                  <a:pt x="102633" y="141105"/>
                </a:cubicBezTo>
                <a:lnTo>
                  <a:pt x="25658" y="115449"/>
                </a:lnTo>
                <a:lnTo>
                  <a:pt x="0" y="64139"/>
                </a:lnTo>
                <a:close/>
              </a:path>
            </a:pathLst>
          </a:cu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reeform 78"/>
          <p:cNvSpPr/>
          <p:nvPr/>
        </p:nvSpPr>
        <p:spPr>
          <a:xfrm>
            <a:off x="6993936" y="3737616"/>
            <a:ext cx="1962865" cy="2167879"/>
          </a:xfrm>
          <a:custGeom>
            <a:avLst/>
            <a:gdLst>
              <a:gd name="connsiteX0" fmla="*/ 12829 w 1962865"/>
              <a:gd name="connsiteY0" fmla="*/ 2155051 h 2167879"/>
              <a:gd name="connsiteX1" fmla="*/ 12829 w 1962865"/>
              <a:gd name="connsiteY1" fmla="*/ 1321252 h 2167879"/>
              <a:gd name="connsiteX2" fmla="*/ 0 w 1962865"/>
              <a:gd name="connsiteY2" fmla="*/ 1218630 h 2167879"/>
              <a:gd name="connsiteX3" fmla="*/ 25658 w 1962865"/>
              <a:gd name="connsiteY3" fmla="*/ 1039043 h 2167879"/>
              <a:gd name="connsiteX4" fmla="*/ 51317 w 1962865"/>
              <a:gd name="connsiteY4" fmla="*/ 1013387 h 2167879"/>
              <a:gd name="connsiteX5" fmla="*/ 76975 w 1962865"/>
              <a:gd name="connsiteY5" fmla="*/ 936421 h 2167879"/>
              <a:gd name="connsiteX6" fmla="*/ 102633 w 1962865"/>
              <a:gd name="connsiteY6" fmla="*/ 897938 h 2167879"/>
              <a:gd name="connsiteX7" fmla="*/ 128292 w 1962865"/>
              <a:gd name="connsiteY7" fmla="*/ 820972 h 2167879"/>
              <a:gd name="connsiteX8" fmla="*/ 166779 w 1962865"/>
              <a:gd name="connsiteY8" fmla="*/ 744006 h 2167879"/>
              <a:gd name="connsiteX9" fmla="*/ 192438 w 1962865"/>
              <a:gd name="connsiteY9" fmla="*/ 705523 h 2167879"/>
              <a:gd name="connsiteX10" fmla="*/ 205267 w 1962865"/>
              <a:gd name="connsiteY10" fmla="*/ 667040 h 2167879"/>
              <a:gd name="connsiteX11" fmla="*/ 256583 w 1962865"/>
              <a:gd name="connsiteY11" fmla="*/ 590074 h 2167879"/>
              <a:gd name="connsiteX12" fmla="*/ 307900 w 1962865"/>
              <a:gd name="connsiteY12" fmla="*/ 474625 h 2167879"/>
              <a:gd name="connsiteX13" fmla="*/ 333559 w 1962865"/>
              <a:gd name="connsiteY13" fmla="*/ 384831 h 2167879"/>
              <a:gd name="connsiteX14" fmla="*/ 410534 w 1962865"/>
              <a:gd name="connsiteY14" fmla="*/ 282209 h 2167879"/>
              <a:gd name="connsiteX15" fmla="*/ 474680 w 1962865"/>
              <a:gd name="connsiteY15" fmla="*/ 218071 h 2167879"/>
              <a:gd name="connsiteX16" fmla="*/ 538825 w 1962865"/>
              <a:gd name="connsiteY16" fmla="*/ 153933 h 2167879"/>
              <a:gd name="connsiteX17" fmla="*/ 564484 w 1962865"/>
              <a:gd name="connsiteY17" fmla="*/ 115450 h 2167879"/>
              <a:gd name="connsiteX18" fmla="*/ 615801 w 1962865"/>
              <a:gd name="connsiteY18" fmla="*/ 64139 h 2167879"/>
              <a:gd name="connsiteX19" fmla="*/ 641459 w 1962865"/>
              <a:gd name="connsiteY19" fmla="*/ 38483 h 2167879"/>
              <a:gd name="connsiteX20" fmla="*/ 782580 w 1962865"/>
              <a:gd name="connsiteY20" fmla="*/ 0 h 2167879"/>
              <a:gd name="connsiteX21" fmla="*/ 898043 w 1962865"/>
              <a:gd name="connsiteY21" fmla="*/ 12828 h 2167879"/>
              <a:gd name="connsiteX22" fmla="*/ 936530 w 1962865"/>
              <a:gd name="connsiteY22" fmla="*/ 25656 h 2167879"/>
              <a:gd name="connsiteX23" fmla="*/ 962188 w 1962865"/>
              <a:gd name="connsiteY23" fmla="*/ 102622 h 2167879"/>
              <a:gd name="connsiteX24" fmla="*/ 1039164 w 1962865"/>
              <a:gd name="connsiteY24" fmla="*/ 179588 h 2167879"/>
              <a:gd name="connsiteX25" fmla="*/ 1077651 w 1962865"/>
              <a:gd name="connsiteY25" fmla="*/ 218071 h 2167879"/>
              <a:gd name="connsiteX26" fmla="*/ 1128968 w 1962865"/>
              <a:gd name="connsiteY26" fmla="*/ 269382 h 2167879"/>
              <a:gd name="connsiteX27" fmla="*/ 1180285 w 1962865"/>
              <a:gd name="connsiteY27" fmla="*/ 346348 h 2167879"/>
              <a:gd name="connsiteX28" fmla="*/ 1218772 w 1962865"/>
              <a:gd name="connsiteY28" fmla="*/ 372003 h 2167879"/>
              <a:gd name="connsiteX29" fmla="*/ 1282918 w 1962865"/>
              <a:gd name="connsiteY29" fmla="*/ 461797 h 2167879"/>
              <a:gd name="connsiteX30" fmla="*/ 1321406 w 1962865"/>
              <a:gd name="connsiteY30" fmla="*/ 551591 h 2167879"/>
              <a:gd name="connsiteX31" fmla="*/ 1385552 w 1962865"/>
              <a:gd name="connsiteY31" fmla="*/ 615729 h 2167879"/>
              <a:gd name="connsiteX32" fmla="*/ 1411210 w 1962865"/>
              <a:gd name="connsiteY32" fmla="*/ 718351 h 2167879"/>
              <a:gd name="connsiteX33" fmla="*/ 1424039 w 1962865"/>
              <a:gd name="connsiteY33" fmla="*/ 756834 h 2167879"/>
              <a:gd name="connsiteX34" fmla="*/ 1449697 w 1962865"/>
              <a:gd name="connsiteY34" fmla="*/ 795317 h 2167879"/>
              <a:gd name="connsiteX35" fmla="*/ 1462527 w 1962865"/>
              <a:gd name="connsiteY35" fmla="*/ 833800 h 2167879"/>
              <a:gd name="connsiteX36" fmla="*/ 1488185 w 1962865"/>
              <a:gd name="connsiteY36" fmla="*/ 885111 h 2167879"/>
              <a:gd name="connsiteX37" fmla="*/ 1539502 w 1962865"/>
              <a:gd name="connsiteY37" fmla="*/ 949249 h 2167879"/>
              <a:gd name="connsiteX38" fmla="*/ 1590818 w 1962865"/>
              <a:gd name="connsiteY38" fmla="*/ 1026215 h 2167879"/>
              <a:gd name="connsiteX39" fmla="*/ 1603648 w 1962865"/>
              <a:gd name="connsiteY39" fmla="*/ 1077526 h 2167879"/>
              <a:gd name="connsiteX40" fmla="*/ 1642135 w 1962865"/>
              <a:gd name="connsiteY40" fmla="*/ 1103181 h 2167879"/>
              <a:gd name="connsiteX41" fmla="*/ 1667794 w 1962865"/>
              <a:gd name="connsiteY41" fmla="*/ 1128837 h 2167879"/>
              <a:gd name="connsiteX42" fmla="*/ 1770427 w 1962865"/>
              <a:gd name="connsiteY42" fmla="*/ 1218630 h 2167879"/>
              <a:gd name="connsiteX43" fmla="*/ 1770427 w 1962865"/>
              <a:gd name="connsiteY43" fmla="*/ 1218630 h 2167879"/>
              <a:gd name="connsiteX44" fmla="*/ 1796085 w 1962865"/>
              <a:gd name="connsiteY44" fmla="*/ 1244286 h 2167879"/>
              <a:gd name="connsiteX45" fmla="*/ 1911548 w 1962865"/>
              <a:gd name="connsiteY45" fmla="*/ 1282769 h 2167879"/>
              <a:gd name="connsiteX46" fmla="*/ 1950036 w 1962865"/>
              <a:gd name="connsiteY46" fmla="*/ 1334079 h 2167879"/>
              <a:gd name="connsiteX47" fmla="*/ 1962865 w 1962865"/>
              <a:gd name="connsiteY47" fmla="*/ 216787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62865" h="2167879">
                <a:moveTo>
                  <a:pt x="12829" y="2155051"/>
                </a:moveTo>
                <a:lnTo>
                  <a:pt x="12829" y="1321252"/>
                </a:lnTo>
                <a:lnTo>
                  <a:pt x="0" y="1218630"/>
                </a:lnTo>
                <a:cubicBezTo>
                  <a:pt x="199" y="1216443"/>
                  <a:pt x="1859" y="1078703"/>
                  <a:pt x="25658" y="1039043"/>
                </a:cubicBezTo>
                <a:cubicBezTo>
                  <a:pt x="31881" y="1028672"/>
                  <a:pt x="42764" y="1021939"/>
                  <a:pt x="51317" y="1013387"/>
                </a:cubicBezTo>
                <a:cubicBezTo>
                  <a:pt x="59870" y="987732"/>
                  <a:pt x="61973" y="958922"/>
                  <a:pt x="76975" y="936421"/>
                </a:cubicBezTo>
                <a:cubicBezTo>
                  <a:pt x="85528" y="923593"/>
                  <a:pt x="96371" y="912026"/>
                  <a:pt x="102633" y="897938"/>
                </a:cubicBezTo>
                <a:cubicBezTo>
                  <a:pt x="113618" y="873226"/>
                  <a:pt x="113290" y="843473"/>
                  <a:pt x="128292" y="820972"/>
                </a:cubicBezTo>
                <a:cubicBezTo>
                  <a:pt x="201832" y="710674"/>
                  <a:pt x="113659" y="850232"/>
                  <a:pt x="166779" y="744006"/>
                </a:cubicBezTo>
                <a:cubicBezTo>
                  <a:pt x="173675" y="730216"/>
                  <a:pt x="183885" y="718351"/>
                  <a:pt x="192438" y="705523"/>
                </a:cubicBezTo>
                <a:cubicBezTo>
                  <a:pt x="196714" y="692695"/>
                  <a:pt x="198700" y="678860"/>
                  <a:pt x="205267" y="667040"/>
                </a:cubicBezTo>
                <a:cubicBezTo>
                  <a:pt x="220243" y="640086"/>
                  <a:pt x="246831" y="619326"/>
                  <a:pt x="256583" y="590074"/>
                </a:cubicBezTo>
                <a:cubicBezTo>
                  <a:pt x="287118" y="498482"/>
                  <a:pt x="267240" y="535609"/>
                  <a:pt x="307900" y="474625"/>
                </a:cubicBezTo>
                <a:cubicBezTo>
                  <a:pt x="310921" y="462541"/>
                  <a:pt x="325191" y="399892"/>
                  <a:pt x="333559" y="384831"/>
                </a:cubicBezTo>
                <a:cubicBezTo>
                  <a:pt x="414940" y="238363"/>
                  <a:pt x="353909" y="352982"/>
                  <a:pt x="410534" y="282209"/>
                </a:cubicBezTo>
                <a:cubicBezTo>
                  <a:pt x="459407" y="221124"/>
                  <a:pt x="408700" y="262051"/>
                  <a:pt x="474680" y="218071"/>
                </a:cubicBezTo>
                <a:cubicBezTo>
                  <a:pt x="543097" y="115456"/>
                  <a:pt x="453302" y="239446"/>
                  <a:pt x="538825" y="153933"/>
                </a:cubicBezTo>
                <a:cubicBezTo>
                  <a:pt x="549728" y="143032"/>
                  <a:pt x="554450" y="127155"/>
                  <a:pt x="564484" y="115450"/>
                </a:cubicBezTo>
                <a:cubicBezTo>
                  <a:pt x="580228" y="97085"/>
                  <a:pt x="598695" y="81243"/>
                  <a:pt x="615801" y="64139"/>
                </a:cubicBezTo>
                <a:cubicBezTo>
                  <a:pt x="624354" y="55587"/>
                  <a:pt x="629985" y="42307"/>
                  <a:pt x="641459" y="38483"/>
                </a:cubicBezTo>
                <a:cubicBezTo>
                  <a:pt x="739121" y="5933"/>
                  <a:pt x="691913" y="18132"/>
                  <a:pt x="782580" y="0"/>
                </a:cubicBezTo>
                <a:cubicBezTo>
                  <a:pt x="821068" y="4276"/>
                  <a:pt x="859845" y="6462"/>
                  <a:pt x="898043" y="12828"/>
                </a:cubicBezTo>
                <a:cubicBezTo>
                  <a:pt x="911382" y="15051"/>
                  <a:pt x="928669" y="14652"/>
                  <a:pt x="936530" y="25656"/>
                </a:cubicBezTo>
                <a:cubicBezTo>
                  <a:pt x="952250" y="47661"/>
                  <a:pt x="943064" y="83501"/>
                  <a:pt x="962188" y="102622"/>
                </a:cubicBezTo>
                <a:lnTo>
                  <a:pt x="1039164" y="179588"/>
                </a:lnTo>
                <a:lnTo>
                  <a:pt x="1077651" y="218071"/>
                </a:lnTo>
                <a:cubicBezTo>
                  <a:pt x="1111860" y="320686"/>
                  <a:pt x="1060547" y="200970"/>
                  <a:pt x="1128968" y="269382"/>
                </a:cubicBezTo>
                <a:cubicBezTo>
                  <a:pt x="1150773" y="291184"/>
                  <a:pt x="1154628" y="329245"/>
                  <a:pt x="1180285" y="346348"/>
                </a:cubicBezTo>
                <a:cubicBezTo>
                  <a:pt x="1193114" y="354900"/>
                  <a:pt x="1206732" y="362372"/>
                  <a:pt x="1218772" y="372003"/>
                </a:cubicBezTo>
                <a:cubicBezTo>
                  <a:pt x="1248823" y="396041"/>
                  <a:pt x="1265500" y="426965"/>
                  <a:pt x="1282918" y="461797"/>
                </a:cubicBezTo>
                <a:cubicBezTo>
                  <a:pt x="1305804" y="507564"/>
                  <a:pt x="1284029" y="503541"/>
                  <a:pt x="1321406" y="551591"/>
                </a:cubicBezTo>
                <a:cubicBezTo>
                  <a:pt x="1339971" y="575457"/>
                  <a:pt x="1385552" y="615729"/>
                  <a:pt x="1385552" y="615729"/>
                </a:cubicBezTo>
                <a:cubicBezTo>
                  <a:pt x="1394105" y="649936"/>
                  <a:pt x="1400059" y="684900"/>
                  <a:pt x="1411210" y="718351"/>
                </a:cubicBezTo>
                <a:cubicBezTo>
                  <a:pt x="1415486" y="731179"/>
                  <a:pt x="1417991" y="744740"/>
                  <a:pt x="1424039" y="756834"/>
                </a:cubicBezTo>
                <a:cubicBezTo>
                  <a:pt x="1430934" y="770623"/>
                  <a:pt x="1442801" y="781528"/>
                  <a:pt x="1449697" y="795317"/>
                </a:cubicBezTo>
                <a:cubicBezTo>
                  <a:pt x="1455745" y="807411"/>
                  <a:pt x="1457200" y="821372"/>
                  <a:pt x="1462527" y="833800"/>
                </a:cubicBezTo>
                <a:cubicBezTo>
                  <a:pt x="1470061" y="851376"/>
                  <a:pt x="1478697" y="868508"/>
                  <a:pt x="1488185" y="885111"/>
                </a:cubicBezTo>
                <a:cubicBezTo>
                  <a:pt x="1538418" y="973010"/>
                  <a:pt x="1488925" y="881821"/>
                  <a:pt x="1539502" y="949249"/>
                </a:cubicBezTo>
                <a:cubicBezTo>
                  <a:pt x="1558004" y="973916"/>
                  <a:pt x="1590818" y="1026215"/>
                  <a:pt x="1590818" y="1026215"/>
                </a:cubicBezTo>
                <a:cubicBezTo>
                  <a:pt x="1595095" y="1043319"/>
                  <a:pt x="1593868" y="1062857"/>
                  <a:pt x="1603648" y="1077526"/>
                </a:cubicBezTo>
                <a:cubicBezTo>
                  <a:pt x="1612201" y="1090354"/>
                  <a:pt x="1630095" y="1093550"/>
                  <a:pt x="1642135" y="1103181"/>
                </a:cubicBezTo>
                <a:cubicBezTo>
                  <a:pt x="1651580" y="1110736"/>
                  <a:pt x="1660238" y="1119393"/>
                  <a:pt x="1667794" y="1128837"/>
                </a:cubicBezTo>
                <a:cubicBezTo>
                  <a:pt x="1728886" y="1205194"/>
                  <a:pt x="1643966" y="1134333"/>
                  <a:pt x="1770427" y="1218630"/>
                </a:cubicBezTo>
                <a:lnTo>
                  <a:pt x="1770427" y="1218630"/>
                </a:lnTo>
                <a:cubicBezTo>
                  <a:pt x="1778980" y="1227182"/>
                  <a:pt x="1785074" y="1239282"/>
                  <a:pt x="1796085" y="1244286"/>
                </a:cubicBezTo>
                <a:cubicBezTo>
                  <a:pt x="1833018" y="1261072"/>
                  <a:pt x="1911548" y="1282769"/>
                  <a:pt x="1911548" y="1282769"/>
                </a:cubicBezTo>
                <a:cubicBezTo>
                  <a:pt x="1940561" y="1326284"/>
                  <a:pt x="1926303" y="1310352"/>
                  <a:pt x="1950036" y="1334079"/>
                </a:cubicBezTo>
                <a:lnTo>
                  <a:pt x="1962865" y="2167879"/>
                </a:lnTo>
              </a:path>
            </a:pathLst>
          </a:custGeom>
          <a:solidFill>
            <a:srgbClr val="FF0000"/>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 name="Group 6"/>
          <p:cNvGrpSpPr/>
          <p:nvPr/>
        </p:nvGrpSpPr>
        <p:grpSpPr>
          <a:xfrm>
            <a:off x="78421" y="3445186"/>
            <a:ext cx="3980177" cy="2894413"/>
            <a:chOff x="78421" y="3445186"/>
            <a:chExt cx="3980177" cy="2894413"/>
          </a:xfrm>
        </p:grpSpPr>
        <p:sp>
          <p:nvSpPr>
            <p:cNvPr id="2" name="Freeform 1"/>
            <p:cNvSpPr/>
            <p:nvPr/>
          </p:nvSpPr>
          <p:spPr>
            <a:xfrm>
              <a:off x="1629307" y="3899616"/>
              <a:ext cx="1013505" cy="1194464"/>
            </a:xfrm>
            <a:custGeom>
              <a:avLst/>
              <a:gdLst>
                <a:gd name="connsiteX0" fmla="*/ 0 w 1013505"/>
                <a:gd name="connsiteY0" fmla="*/ 1192975 h 1194464"/>
                <a:gd name="connsiteX1" fmla="*/ 153950 w 1013505"/>
                <a:gd name="connsiteY1" fmla="*/ 1180147 h 1194464"/>
                <a:gd name="connsiteX2" fmla="*/ 192437 w 1013505"/>
                <a:gd name="connsiteY2" fmla="*/ 1167319 h 1194464"/>
                <a:gd name="connsiteX3" fmla="*/ 269412 w 1013505"/>
                <a:gd name="connsiteY3" fmla="*/ 1064698 h 1194464"/>
                <a:gd name="connsiteX4" fmla="*/ 295071 w 1013505"/>
                <a:gd name="connsiteY4" fmla="*/ 1026215 h 1194464"/>
                <a:gd name="connsiteX5" fmla="*/ 333558 w 1013505"/>
                <a:gd name="connsiteY5" fmla="*/ 628557 h 1194464"/>
                <a:gd name="connsiteX6" fmla="*/ 346388 w 1013505"/>
                <a:gd name="connsiteY6" fmla="*/ 153932 h 1194464"/>
                <a:gd name="connsiteX7" fmla="*/ 372046 w 1013505"/>
                <a:gd name="connsiteY7" fmla="*/ 64139 h 1194464"/>
                <a:gd name="connsiteX8" fmla="*/ 423363 w 1013505"/>
                <a:gd name="connsiteY8" fmla="*/ 0 h 1194464"/>
                <a:gd name="connsiteX9" fmla="*/ 474679 w 1013505"/>
                <a:gd name="connsiteY9" fmla="*/ 64139 h 1194464"/>
                <a:gd name="connsiteX10" fmla="*/ 513167 w 1013505"/>
                <a:gd name="connsiteY10" fmla="*/ 192415 h 1194464"/>
                <a:gd name="connsiteX11" fmla="*/ 525996 w 1013505"/>
                <a:gd name="connsiteY11" fmla="*/ 359175 h 1194464"/>
                <a:gd name="connsiteX12" fmla="*/ 538825 w 1013505"/>
                <a:gd name="connsiteY12" fmla="*/ 564418 h 1194464"/>
                <a:gd name="connsiteX13" fmla="*/ 564484 w 1013505"/>
                <a:gd name="connsiteY13" fmla="*/ 641384 h 1194464"/>
                <a:gd name="connsiteX14" fmla="*/ 590142 w 1013505"/>
                <a:gd name="connsiteY14" fmla="*/ 731178 h 1194464"/>
                <a:gd name="connsiteX15" fmla="*/ 615800 w 1013505"/>
                <a:gd name="connsiteY15" fmla="*/ 885110 h 1194464"/>
                <a:gd name="connsiteX16" fmla="*/ 641459 w 1013505"/>
                <a:gd name="connsiteY16" fmla="*/ 923593 h 1194464"/>
                <a:gd name="connsiteX17" fmla="*/ 667117 w 1013505"/>
                <a:gd name="connsiteY17" fmla="*/ 949249 h 1194464"/>
                <a:gd name="connsiteX18" fmla="*/ 679946 w 1013505"/>
                <a:gd name="connsiteY18" fmla="*/ 987732 h 1194464"/>
                <a:gd name="connsiteX19" fmla="*/ 705605 w 1013505"/>
                <a:gd name="connsiteY19" fmla="*/ 1013387 h 1194464"/>
                <a:gd name="connsiteX20" fmla="*/ 731263 w 1013505"/>
                <a:gd name="connsiteY20" fmla="*/ 1051870 h 1194464"/>
                <a:gd name="connsiteX21" fmla="*/ 744092 w 1013505"/>
                <a:gd name="connsiteY21" fmla="*/ 1090353 h 1194464"/>
                <a:gd name="connsiteX22" fmla="*/ 821067 w 1013505"/>
                <a:gd name="connsiteY22" fmla="*/ 1141664 h 1194464"/>
                <a:gd name="connsiteX23" fmla="*/ 833896 w 1013505"/>
                <a:gd name="connsiteY23" fmla="*/ 1180147 h 1194464"/>
                <a:gd name="connsiteX24" fmla="*/ 872384 w 1013505"/>
                <a:gd name="connsiteY24" fmla="*/ 1192975 h 1194464"/>
                <a:gd name="connsiteX25" fmla="*/ 1013505 w 1013505"/>
                <a:gd name="connsiteY25" fmla="*/ 1192975 h 119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13505" h="1194464">
                  <a:moveTo>
                    <a:pt x="0" y="1192975"/>
                  </a:moveTo>
                  <a:cubicBezTo>
                    <a:pt x="51317" y="1188699"/>
                    <a:pt x="102907" y="1186952"/>
                    <a:pt x="153950" y="1180147"/>
                  </a:cubicBezTo>
                  <a:cubicBezTo>
                    <a:pt x="167354" y="1178360"/>
                    <a:pt x="180841" y="1174276"/>
                    <a:pt x="192437" y="1167319"/>
                  </a:cubicBezTo>
                  <a:cubicBezTo>
                    <a:pt x="218809" y="1151498"/>
                    <a:pt x="265161" y="1071074"/>
                    <a:pt x="269412" y="1064698"/>
                  </a:cubicBezTo>
                  <a:lnTo>
                    <a:pt x="295071" y="1026215"/>
                  </a:lnTo>
                  <a:cubicBezTo>
                    <a:pt x="353810" y="850017"/>
                    <a:pt x="322628" y="967331"/>
                    <a:pt x="333558" y="628557"/>
                  </a:cubicBezTo>
                  <a:cubicBezTo>
                    <a:pt x="338661" y="470373"/>
                    <a:pt x="338676" y="312010"/>
                    <a:pt x="346388" y="153932"/>
                  </a:cubicBezTo>
                  <a:cubicBezTo>
                    <a:pt x="346832" y="144824"/>
                    <a:pt x="365656" y="76918"/>
                    <a:pt x="372046" y="64139"/>
                  </a:cubicBezTo>
                  <a:cubicBezTo>
                    <a:pt x="388230" y="31774"/>
                    <a:pt x="399498" y="23862"/>
                    <a:pt x="423363" y="0"/>
                  </a:cubicBezTo>
                  <a:cubicBezTo>
                    <a:pt x="444688" y="21323"/>
                    <a:pt x="461732" y="35012"/>
                    <a:pt x="474679" y="64139"/>
                  </a:cubicBezTo>
                  <a:cubicBezTo>
                    <a:pt x="492529" y="104296"/>
                    <a:pt x="502504" y="149768"/>
                    <a:pt x="513167" y="192415"/>
                  </a:cubicBezTo>
                  <a:cubicBezTo>
                    <a:pt x="517443" y="248002"/>
                    <a:pt x="522160" y="303556"/>
                    <a:pt x="525996" y="359175"/>
                  </a:cubicBezTo>
                  <a:cubicBezTo>
                    <a:pt x="530713" y="427560"/>
                    <a:pt x="529562" y="496499"/>
                    <a:pt x="538825" y="564418"/>
                  </a:cubicBezTo>
                  <a:cubicBezTo>
                    <a:pt x="542479" y="591213"/>
                    <a:pt x="555931" y="615729"/>
                    <a:pt x="564484" y="641384"/>
                  </a:cubicBezTo>
                  <a:cubicBezTo>
                    <a:pt x="582887" y="696587"/>
                    <a:pt x="574035" y="666757"/>
                    <a:pt x="590142" y="731178"/>
                  </a:cubicBezTo>
                  <a:cubicBezTo>
                    <a:pt x="594207" y="767755"/>
                    <a:pt x="594308" y="842131"/>
                    <a:pt x="615800" y="885110"/>
                  </a:cubicBezTo>
                  <a:cubicBezTo>
                    <a:pt x="622696" y="898900"/>
                    <a:pt x="631827" y="911554"/>
                    <a:pt x="641459" y="923593"/>
                  </a:cubicBezTo>
                  <a:cubicBezTo>
                    <a:pt x="649015" y="933037"/>
                    <a:pt x="658564" y="940697"/>
                    <a:pt x="667117" y="949249"/>
                  </a:cubicBezTo>
                  <a:cubicBezTo>
                    <a:pt x="671393" y="962077"/>
                    <a:pt x="672988" y="976138"/>
                    <a:pt x="679946" y="987732"/>
                  </a:cubicBezTo>
                  <a:cubicBezTo>
                    <a:pt x="686169" y="998103"/>
                    <a:pt x="698049" y="1003943"/>
                    <a:pt x="705605" y="1013387"/>
                  </a:cubicBezTo>
                  <a:cubicBezTo>
                    <a:pt x="715237" y="1025425"/>
                    <a:pt x="724368" y="1038081"/>
                    <a:pt x="731263" y="1051870"/>
                  </a:cubicBezTo>
                  <a:cubicBezTo>
                    <a:pt x="737311" y="1063964"/>
                    <a:pt x="734530" y="1080792"/>
                    <a:pt x="744092" y="1090353"/>
                  </a:cubicBezTo>
                  <a:cubicBezTo>
                    <a:pt x="765898" y="1112156"/>
                    <a:pt x="821067" y="1141664"/>
                    <a:pt x="821067" y="1141664"/>
                  </a:cubicBezTo>
                  <a:cubicBezTo>
                    <a:pt x="825343" y="1154492"/>
                    <a:pt x="824334" y="1170586"/>
                    <a:pt x="833896" y="1180147"/>
                  </a:cubicBezTo>
                  <a:cubicBezTo>
                    <a:pt x="843459" y="1189709"/>
                    <a:pt x="858895" y="1192012"/>
                    <a:pt x="872384" y="1192975"/>
                  </a:cubicBezTo>
                  <a:cubicBezTo>
                    <a:pt x="919305" y="1196326"/>
                    <a:pt x="966465" y="1192975"/>
                    <a:pt x="1013505" y="1192975"/>
                  </a:cubicBezTo>
                </a:path>
              </a:pathLst>
            </a:custGeom>
            <a:solidFill>
              <a:srgbClr val="FFFF00"/>
            </a:solidFill>
            <a:ln w="12700" cmpd="sng">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3" name="Group 2"/>
            <p:cNvGrpSpPr/>
            <p:nvPr/>
          </p:nvGrpSpPr>
          <p:grpSpPr>
            <a:xfrm>
              <a:off x="78421" y="3445186"/>
              <a:ext cx="3980177" cy="2894413"/>
              <a:chOff x="78421" y="3445186"/>
              <a:chExt cx="3980177" cy="2894413"/>
            </a:xfrm>
          </p:grpSpPr>
          <p:sp>
            <p:nvSpPr>
              <p:cNvPr id="73" name="TextBox 72"/>
              <p:cNvSpPr txBox="1"/>
              <p:nvPr/>
            </p:nvSpPr>
            <p:spPr>
              <a:xfrm>
                <a:off x="2265852" y="4029313"/>
                <a:ext cx="1548163" cy="830997"/>
              </a:xfrm>
              <a:prstGeom prst="rect">
                <a:avLst/>
              </a:prstGeom>
              <a:noFill/>
            </p:spPr>
            <p:txBody>
              <a:bodyPr wrap="square" rtlCol="0">
                <a:spAutoFit/>
              </a:bodyPr>
              <a:lstStyle/>
              <a:p>
                <a:pPr algn="ctr"/>
                <a:r>
                  <a:rPr lang="en-US" sz="1600" dirty="0" smtClean="0"/>
                  <a:t>Regular emission</a:t>
                </a:r>
              </a:p>
              <a:p>
                <a:pPr algn="ctr"/>
                <a:r>
                  <a:rPr lang="en-US" sz="1600" dirty="0" smtClean="0"/>
                  <a:t>From star</a:t>
                </a:r>
                <a:endParaRPr lang="en-US" sz="1600" dirty="0"/>
              </a:p>
            </p:txBody>
          </p:sp>
          <p:sp>
            <p:nvSpPr>
              <p:cNvPr id="90" name="Rectangle 89"/>
              <p:cNvSpPr/>
              <p:nvPr/>
            </p:nvSpPr>
            <p:spPr>
              <a:xfrm>
                <a:off x="386198" y="5116809"/>
                <a:ext cx="3672400" cy="81876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9" name="Group 88"/>
              <p:cNvGrpSpPr/>
              <p:nvPr/>
            </p:nvGrpSpPr>
            <p:grpSpPr>
              <a:xfrm>
                <a:off x="78421" y="3445186"/>
                <a:ext cx="3980177" cy="2894413"/>
                <a:chOff x="5150586" y="3539706"/>
                <a:chExt cx="3980177" cy="2894413"/>
              </a:xfrm>
            </p:grpSpPr>
            <p:sp>
              <p:nvSpPr>
                <p:cNvPr id="81" name="TextBox 80"/>
                <p:cNvSpPr txBox="1"/>
                <p:nvPr/>
              </p:nvSpPr>
              <p:spPr>
                <a:xfrm>
                  <a:off x="6728537" y="6126342"/>
                  <a:ext cx="1064639" cy="307777"/>
                </a:xfrm>
                <a:prstGeom prst="rect">
                  <a:avLst/>
                </a:prstGeom>
                <a:noFill/>
              </p:spPr>
              <p:txBody>
                <a:bodyPr wrap="none" rtlCol="0">
                  <a:spAutoFit/>
                </a:bodyPr>
                <a:lstStyle/>
                <a:p>
                  <a:r>
                    <a:rPr lang="en-US" sz="1400" dirty="0" smtClean="0"/>
                    <a:t>Wavelength</a:t>
                  </a:r>
                  <a:endParaRPr lang="en-US" sz="1400" dirty="0"/>
                </a:p>
              </p:txBody>
            </p:sp>
            <p:sp>
              <p:nvSpPr>
                <p:cNvPr id="82" name="TextBox 81"/>
                <p:cNvSpPr txBox="1"/>
                <p:nvPr/>
              </p:nvSpPr>
              <p:spPr>
                <a:xfrm rot="16200000">
                  <a:off x="4894052" y="4370380"/>
                  <a:ext cx="820845" cy="307777"/>
                </a:xfrm>
                <a:prstGeom prst="rect">
                  <a:avLst/>
                </a:prstGeom>
                <a:noFill/>
              </p:spPr>
              <p:txBody>
                <a:bodyPr wrap="none" rtlCol="0">
                  <a:spAutoFit/>
                </a:bodyPr>
                <a:lstStyle/>
                <a:p>
                  <a:r>
                    <a:rPr lang="en-US" sz="1400" dirty="0" smtClean="0"/>
                    <a:t>Intensity</a:t>
                  </a:r>
                  <a:endParaRPr lang="en-US" sz="1400" dirty="0"/>
                </a:p>
              </p:txBody>
            </p:sp>
            <p:sp>
              <p:nvSpPr>
                <p:cNvPr id="83" name="TextBox 82"/>
                <p:cNvSpPr txBox="1"/>
                <p:nvPr/>
              </p:nvSpPr>
              <p:spPr>
                <a:xfrm>
                  <a:off x="5985536" y="3539706"/>
                  <a:ext cx="2321599" cy="338554"/>
                </a:xfrm>
                <a:prstGeom prst="rect">
                  <a:avLst/>
                </a:prstGeom>
                <a:noFill/>
              </p:spPr>
              <p:txBody>
                <a:bodyPr wrap="square" rtlCol="0">
                  <a:spAutoFit/>
                </a:bodyPr>
                <a:lstStyle/>
                <a:p>
                  <a:pPr algn="ctr"/>
                  <a:r>
                    <a:rPr lang="en-US" sz="1600" dirty="0"/>
                    <a:t>p</a:t>
                  </a:r>
                  <a:r>
                    <a:rPr lang="en-US" sz="1600" dirty="0" smtClean="0"/>
                    <a:t>hoton wavelength λ</a:t>
                  </a:r>
                  <a:r>
                    <a:rPr lang="en-US" sz="1600" baseline="-25000" dirty="0" smtClean="0"/>
                    <a:t>0</a:t>
                  </a:r>
                  <a:endParaRPr lang="en-US" sz="1600" dirty="0"/>
                </a:p>
              </p:txBody>
            </p:sp>
            <p:grpSp>
              <p:nvGrpSpPr>
                <p:cNvPr id="84" name="Group 83"/>
                <p:cNvGrpSpPr/>
                <p:nvPr/>
              </p:nvGrpSpPr>
              <p:grpSpPr>
                <a:xfrm>
                  <a:off x="5446032" y="3838878"/>
                  <a:ext cx="3684731" cy="2223444"/>
                  <a:chOff x="457200" y="4122619"/>
                  <a:chExt cx="2026063" cy="1222569"/>
                </a:xfrm>
              </p:grpSpPr>
              <p:cxnSp>
                <p:nvCxnSpPr>
                  <p:cNvPr id="85" name="Straight Arrow Connector 84"/>
                  <p:cNvCxnSpPr/>
                  <p:nvPr/>
                </p:nvCxnSpPr>
                <p:spPr>
                  <a:xfrm flipV="1">
                    <a:off x="457200" y="4122619"/>
                    <a:ext cx="0" cy="12225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57200" y="5345188"/>
                    <a:ext cx="202606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a:off x="5446032" y="5185673"/>
                  <a:ext cx="3684731"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7146336" y="3838878"/>
                  <a:ext cx="0" cy="2223444"/>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grpSp>
      </p:grpSp>
      <p:sp>
        <p:nvSpPr>
          <p:cNvPr id="92" name="Freeform 91"/>
          <p:cNvSpPr/>
          <p:nvPr/>
        </p:nvSpPr>
        <p:spPr>
          <a:xfrm>
            <a:off x="6894041" y="4866761"/>
            <a:ext cx="97190" cy="1029807"/>
          </a:xfrm>
          <a:custGeom>
            <a:avLst/>
            <a:gdLst>
              <a:gd name="connsiteX0" fmla="*/ 84231 w 97190"/>
              <a:gd name="connsiteY0" fmla="*/ 6007 h 1029807"/>
              <a:gd name="connsiteX1" fmla="*/ 97190 w 97190"/>
              <a:gd name="connsiteY1" fmla="*/ 1023327 h 1029807"/>
              <a:gd name="connsiteX2" fmla="*/ 0 w 97190"/>
              <a:gd name="connsiteY2" fmla="*/ 1029807 h 1029807"/>
              <a:gd name="connsiteX3" fmla="*/ 6479 w 97190"/>
              <a:gd name="connsiteY3" fmla="*/ 155042 h 1029807"/>
              <a:gd name="connsiteX4" fmla="*/ 45355 w 97190"/>
              <a:gd name="connsiteY4" fmla="*/ 103204 h 1029807"/>
              <a:gd name="connsiteX5" fmla="*/ 51835 w 97190"/>
              <a:gd name="connsiteY5" fmla="*/ 83764 h 1029807"/>
              <a:gd name="connsiteX6" fmla="*/ 64793 w 97190"/>
              <a:gd name="connsiteY6" fmla="*/ 64325 h 1029807"/>
              <a:gd name="connsiteX7" fmla="*/ 71273 w 97190"/>
              <a:gd name="connsiteY7" fmla="*/ 44886 h 1029807"/>
              <a:gd name="connsiteX8" fmla="*/ 84231 w 97190"/>
              <a:gd name="connsiteY8" fmla="*/ 6007 h 102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190" h="1029807">
                <a:moveTo>
                  <a:pt x="84231" y="6007"/>
                </a:moveTo>
                <a:lnTo>
                  <a:pt x="97190" y="1023327"/>
                </a:lnTo>
                <a:lnTo>
                  <a:pt x="0" y="1029807"/>
                </a:lnTo>
                <a:cubicBezTo>
                  <a:pt x="2160" y="738219"/>
                  <a:pt x="4319" y="446630"/>
                  <a:pt x="6479" y="155042"/>
                </a:cubicBezTo>
                <a:cubicBezTo>
                  <a:pt x="19438" y="137763"/>
                  <a:pt x="33760" y="121426"/>
                  <a:pt x="45355" y="103204"/>
                </a:cubicBezTo>
                <a:cubicBezTo>
                  <a:pt x="49022" y="97441"/>
                  <a:pt x="48780" y="89873"/>
                  <a:pt x="51835" y="83764"/>
                </a:cubicBezTo>
                <a:cubicBezTo>
                  <a:pt x="55317" y="76799"/>
                  <a:pt x="61311" y="71290"/>
                  <a:pt x="64793" y="64325"/>
                </a:cubicBezTo>
                <a:cubicBezTo>
                  <a:pt x="67847" y="58216"/>
                  <a:pt x="69737" y="51541"/>
                  <a:pt x="71273" y="44886"/>
                </a:cubicBezTo>
                <a:cubicBezTo>
                  <a:pt x="85078" y="-14940"/>
                  <a:pt x="84231" y="309"/>
                  <a:pt x="84231" y="6007"/>
                </a:cubicBezTo>
                <a:close/>
              </a:path>
            </a:pathLst>
          </a:cu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p:cNvGrpSpPr/>
          <p:nvPr/>
        </p:nvGrpSpPr>
        <p:grpSpPr>
          <a:xfrm>
            <a:off x="4998186" y="3387306"/>
            <a:ext cx="3980177" cy="2894413"/>
            <a:chOff x="4998186" y="3387306"/>
            <a:chExt cx="3980177" cy="2894413"/>
          </a:xfrm>
        </p:grpSpPr>
        <p:sp>
          <p:nvSpPr>
            <p:cNvPr id="71" name="TextBox 70"/>
            <p:cNvSpPr txBox="1"/>
            <p:nvPr/>
          </p:nvSpPr>
          <p:spPr>
            <a:xfrm>
              <a:off x="6576137" y="5973942"/>
              <a:ext cx="1064639" cy="307777"/>
            </a:xfrm>
            <a:prstGeom prst="rect">
              <a:avLst/>
            </a:prstGeom>
            <a:noFill/>
          </p:spPr>
          <p:txBody>
            <a:bodyPr wrap="none" rtlCol="0">
              <a:spAutoFit/>
            </a:bodyPr>
            <a:lstStyle/>
            <a:p>
              <a:r>
                <a:rPr lang="en-US" sz="1400" dirty="0" smtClean="0"/>
                <a:t>Wavelength</a:t>
              </a:r>
              <a:endParaRPr lang="en-US" sz="1400" dirty="0"/>
            </a:p>
          </p:txBody>
        </p:sp>
        <p:sp>
          <p:nvSpPr>
            <p:cNvPr id="72" name="TextBox 71"/>
            <p:cNvSpPr txBox="1"/>
            <p:nvPr/>
          </p:nvSpPr>
          <p:spPr>
            <a:xfrm rot="16200000">
              <a:off x="4741652" y="4217980"/>
              <a:ext cx="820845" cy="307777"/>
            </a:xfrm>
            <a:prstGeom prst="rect">
              <a:avLst/>
            </a:prstGeom>
            <a:noFill/>
          </p:spPr>
          <p:txBody>
            <a:bodyPr wrap="none" rtlCol="0">
              <a:spAutoFit/>
            </a:bodyPr>
            <a:lstStyle/>
            <a:p>
              <a:r>
                <a:rPr lang="en-US" sz="1400" dirty="0" smtClean="0"/>
                <a:t>Intensity</a:t>
              </a:r>
              <a:endParaRPr lang="en-US" sz="1400" dirty="0"/>
            </a:p>
          </p:txBody>
        </p:sp>
        <p:sp>
          <p:nvSpPr>
            <p:cNvPr id="76" name="TextBox 75"/>
            <p:cNvSpPr txBox="1"/>
            <p:nvPr/>
          </p:nvSpPr>
          <p:spPr>
            <a:xfrm>
              <a:off x="5833136" y="3387306"/>
              <a:ext cx="2321599" cy="338554"/>
            </a:xfrm>
            <a:prstGeom prst="rect">
              <a:avLst/>
            </a:prstGeom>
            <a:noFill/>
          </p:spPr>
          <p:txBody>
            <a:bodyPr wrap="square" rtlCol="0">
              <a:spAutoFit/>
            </a:bodyPr>
            <a:lstStyle/>
            <a:p>
              <a:pPr algn="ctr"/>
              <a:r>
                <a:rPr lang="en-US" sz="1600" dirty="0" smtClean="0"/>
                <a:t>λ</a:t>
              </a:r>
              <a:r>
                <a:rPr lang="en-US" sz="1600" baseline="-25000" dirty="0" smtClean="0"/>
                <a:t>0</a:t>
              </a:r>
              <a:endParaRPr lang="en-US" sz="1600" dirty="0"/>
            </a:p>
          </p:txBody>
        </p:sp>
        <p:cxnSp>
          <p:nvCxnSpPr>
            <p:cNvPr id="75" name="Straight Connector 74"/>
            <p:cNvCxnSpPr/>
            <p:nvPr/>
          </p:nvCxnSpPr>
          <p:spPr>
            <a:xfrm flipV="1">
              <a:off x="6993936" y="3686478"/>
              <a:ext cx="0" cy="2223444"/>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5293632" y="3686478"/>
              <a:ext cx="3684731" cy="2223444"/>
              <a:chOff x="457200" y="4122619"/>
              <a:chExt cx="2026063" cy="1222569"/>
            </a:xfrm>
          </p:grpSpPr>
          <p:cxnSp>
            <p:nvCxnSpPr>
              <p:cNvPr id="63" name="Straight Arrow Connector 62"/>
              <p:cNvCxnSpPr/>
              <p:nvPr/>
            </p:nvCxnSpPr>
            <p:spPr>
              <a:xfrm flipV="1">
                <a:off x="457200" y="4122619"/>
                <a:ext cx="0" cy="12225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457200" y="5345188"/>
                <a:ext cx="202606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70" name="Straight Connector 69"/>
            <p:cNvCxnSpPr/>
            <p:nvPr/>
          </p:nvCxnSpPr>
          <p:spPr>
            <a:xfrm>
              <a:off x="5293632" y="5033273"/>
              <a:ext cx="3684731"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93" name="TextBox 92"/>
          <p:cNvSpPr txBox="1"/>
          <p:nvPr/>
        </p:nvSpPr>
        <p:spPr>
          <a:xfrm>
            <a:off x="5307903" y="3992805"/>
            <a:ext cx="1607419" cy="369332"/>
          </a:xfrm>
          <a:prstGeom prst="rect">
            <a:avLst/>
          </a:prstGeom>
          <a:noFill/>
        </p:spPr>
        <p:txBody>
          <a:bodyPr wrap="none" rtlCol="0">
            <a:spAutoFit/>
          </a:bodyPr>
          <a:lstStyle/>
          <a:p>
            <a:r>
              <a:rPr lang="en-US" dirty="0" smtClean="0"/>
              <a:t>P </a:t>
            </a:r>
            <a:r>
              <a:rPr lang="en-US" dirty="0" err="1" smtClean="0"/>
              <a:t>Cygni</a:t>
            </a:r>
            <a:r>
              <a:rPr lang="en-US" dirty="0" smtClean="0"/>
              <a:t> profile!</a:t>
            </a:r>
            <a:endParaRPr lang="en-US" dirty="0"/>
          </a:p>
        </p:txBody>
      </p:sp>
      <p:sp>
        <p:nvSpPr>
          <p:cNvPr id="97" name="Title 1"/>
          <p:cNvSpPr>
            <a:spLocks noGrp="1"/>
          </p:cNvSpPr>
          <p:nvPr>
            <p:ph type="title"/>
          </p:nvPr>
        </p:nvSpPr>
        <p:spPr>
          <a:xfrm>
            <a:off x="457200" y="62980"/>
            <a:ext cx="8229600" cy="1143000"/>
          </a:xfrm>
        </p:spPr>
        <p:txBody>
          <a:bodyPr>
            <a:normAutofit fontScale="90000"/>
          </a:bodyPr>
          <a:lstStyle/>
          <a:p>
            <a:r>
              <a:rPr lang="en-US" dirty="0" smtClean="0">
                <a:solidFill>
                  <a:srgbClr val="3366FF"/>
                </a:solidFill>
              </a:rPr>
              <a:t>Line-driven</a:t>
            </a:r>
            <a:r>
              <a:rPr lang="en-US" dirty="0" smtClean="0"/>
              <a:t> Winds:</a:t>
            </a:r>
            <a:br>
              <a:rPr lang="en-US" dirty="0" smtClean="0"/>
            </a:br>
            <a:r>
              <a:rPr lang="en-US" dirty="0" smtClean="0"/>
              <a:t>P </a:t>
            </a:r>
            <a:r>
              <a:rPr lang="en-US" dirty="0" err="1" smtClean="0"/>
              <a:t>Cygni</a:t>
            </a:r>
            <a:r>
              <a:rPr lang="en-US" dirty="0" smtClean="0"/>
              <a:t> Profiles</a:t>
            </a:r>
            <a:endParaRPr lang="en-US" dirty="0"/>
          </a:p>
        </p:txBody>
      </p:sp>
      <p:sp>
        <p:nvSpPr>
          <p:cNvPr id="98" name="Oval 97"/>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7717210" y="5992762"/>
            <a:ext cx="1364476" cy="307777"/>
          </a:xfrm>
          <a:prstGeom prst="rect">
            <a:avLst/>
          </a:prstGeom>
          <a:noFill/>
        </p:spPr>
        <p:txBody>
          <a:bodyPr wrap="none" rtlCol="0">
            <a:spAutoFit/>
          </a:bodyPr>
          <a:lstStyle/>
          <a:p>
            <a:pPr algn="r"/>
            <a:r>
              <a:rPr lang="en-US" sz="1400" dirty="0" smtClean="0"/>
              <a:t>Le-</a:t>
            </a:r>
            <a:r>
              <a:rPr lang="en-US" sz="1400" dirty="0" err="1" smtClean="0"/>
              <a:t>Mujires</a:t>
            </a:r>
            <a:r>
              <a:rPr lang="en-US" sz="1400" dirty="0" smtClean="0"/>
              <a:t> 2010</a:t>
            </a:r>
            <a:endParaRPr lang="en-US" sz="1400" dirty="0"/>
          </a:p>
        </p:txBody>
      </p:sp>
    </p:spTree>
    <p:extLst>
      <p:ext uri="{BB962C8B-B14F-4D97-AF65-F5344CB8AC3E}">
        <p14:creationId xmlns:p14="http://schemas.microsoft.com/office/powerpoint/2010/main" val="2465099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animBg="1"/>
      <p:bldP spid="18" grpId="0" animBg="1"/>
      <p:bldP spid="22" grpId="0"/>
      <p:bldP spid="23" grpId="0"/>
      <p:bldP spid="27" grpId="0" animBg="1"/>
      <p:bldP spid="31" grpId="0" animBg="1"/>
      <p:bldP spid="32" grpId="0"/>
      <p:bldP spid="33" grpId="0" animBg="1"/>
      <p:bldP spid="34" grpId="0" animBg="1"/>
      <p:bldP spid="39" grpId="0"/>
      <p:bldP spid="41" grpId="0"/>
      <p:bldP spid="49" grpId="0"/>
      <p:bldP spid="50" grpId="0" animBg="1"/>
      <p:bldP spid="51" grpId="0" animBg="1"/>
      <p:bldP spid="54" grpId="0"/>
      <p:bldP spid="57" grpId="0"/>
      <p:bldP spid="59" grpId="0"/>
      <p:bldP spid="60" grpId="0"/>
      <p:bldP spid="61" grpId="0"/>
      <p:bldP spid="77" grpId="0" animBg="1"/>
      <p:bldP spid="79" grpId="0" animBg="1"/>
      <p:bldP spid="92" grpId="0" animBg="1"/>
      <p:bldP spid="9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223142" y="1771244"/>
            <a:ext cx="4794728" cy="3390075"/>
          </a:xfrm>
          <a:prstGeom prst="rect">
            <a:avLst/>
          </a:prstGeom>
          <a:solidFill>
            <a:srgbClr val="FFFFFF"/>
          </a:solidFill>
          <a:ln>
            <a:solidFill>
              <a:srgbClr val="000000"/>
            </a:solidFill>
          </a:ln>
        </p:spPr>
      </p:pic>
      <p:sp>
        <p:nvSpPr>
          <p:cNvPr id="3" name="Content Placeholder 2"/>
          <p:cNvSpPr>
            <a:spLocks noGrp="1"/>
          </p:cNvSpPr>
          <p:nvPr>
            <p:ph idx="1"/>
          </p:nvPr>
        </p:nvSpPr>
        <p:spPr>
          <a:xfrm>
            <a:off x="5214002" y="1815306"/>
            <a:ext cx="3811464" cy="3886669"/>
          </a:xfrm>
        </p:spPr>
        <p:txBody>
          <a:bodyPr>
            <a:normAutofit/>
          </a:bodyPr>
          <a:lstStyle/>
          <a:p>
            <a:r>
              <a:rPr lang="en-US" sz="2800" dirty="0" smtClean="0"/>
              <a:t>Observed regularly in hot stars of all stages of evolution</a:t>
            </a:r>
          </a:p>
          <a:p>
            <a:r>
              <a:rPr lang="en-US" sz="2800" dirty="0" smtClean="0"/>
              <a:t>Can be observed in ionized UV lines, or in Hα lines</a:t>
            </a:r>
          </a:p>
        </p:txBody>
      </p:sp>
      <p:sp>
        <p:nvSpPr>
          <p:cNvPr id="5" name="Slide Number Placeholder 4"/>
          <p:cNvSpPr>
            <a:spLocks noGrp="1"/>
          </p:cNvSpPr>
          <p:nvPr>
            <p:ph type="sldNum" sz="quarter" idx="12"/>
          </p:nvPr>
        </p:nvSpPr>
        <p:spPr/>
        <p:txBody>
          <a:bodyPr/>
          <a:lstStyle/>
          <a:p>
            <a:fld id="{2AEA1A1E-F5B2-6F40-9B1C-BBBBCA62E90C}" type="slidenum">
              <a:rPr lang="en-US" smtClean="0"/>
              <a:t>45</a:t>
            </a:fld>
            <a:endParaRPr lang="en-US"/>
          </a:p>
        </p:txBody>
      </p:sp>
      <p:sp>
        <p:nvSpPr>
          <p:cNvPr id="14" name="Footer Placeholder 3"/>
          <p:cNvSpPr>
            <a:spLocks noGrp="1"/>
          </p:cNvSpPr>
          <p:nvPr>
            <p:ph type="ftr" sz="quarter" idx="11"/>
          </p:nvPr>
        </p:nvSpPr>
        <p:spPr>
          <a:xfrm>
            <a:off x="3124200" y="6356350"/>
            <a:ext cx="2895600" cy="365125"/>
          </a:xfrm>
        </p:spPr>
        <p:txBody>
          <a:bodyPr/>
          <a:lstStyle/>
          <a:p>
            <a:r>
              <a:rPr lang="en-US" dirty="0" smtClean="0"/>
              <a:t>But wait, there’s more!</a:t>
            </a:r>
            <a:endParaRPr lang="en-US" dirty="0"/>
          </a:p>
        </p:txBody>
      </p:sp>
      <p:sp>
        <p:nvSpPr>
          <p:cNvPr id="7" name="TextBox 6"/>
          <p:cNvSpPr txBox="1"/>
          <p:nvPr/>
        </p:nvSpPr>
        <p:spPr>
          <a:xfrm>
            <a:off x="215885" y="5433020"/>
            <a:ext cx="2855469" cy="923330"/>
          </a:xfrm>
          <a:prstGeom prst="rect">
            <a:avLst/>
          </a:prstGeom>
          <a:noFill/>
        </p:spPr>
        <p:txBody>
          <a:bodyPr wrap="none" rtlCol="0">
            <a:spAutoFit/>
          </a:bodyPr>
          <a:lstStyle/>
          <a:p>
            <a:r>
              <a:rPr lang="en-US" dirty="0"/>
              <a:t>C-IV </a:t>
            </a:r>
            <a:r>
              <a:rPr lang="en-US" dirty="0" smtClean="0"/>
              <a:t>doublet (1548Å</a:t>
            </a:r>
            <a:r>
              <a:rPr lang="en-US" dirty="0"/>
              <a:t>, </a:t>
            </a:r>
            <a:r>
              <a:rPr lang="en-US" dirty="0" smtClean="0"/>
              <a:t>1550Å)</a:t>
            </a:r>
          </a:p>
          <a:p>
            <a:r>
              <a:rPr lang="en-US" dirty="0" smtClean="0"/>
              <a:t>O3-star Sk-68°137 </a:t>
            </a:r>
            <a:endParaRPr lang="en-US" dirty="0"/>
          </a:p>
          <a:p>
            <a:r>
              <a:rPr lang="en-US" dirty="0" err="1" smtClean="0"/>
              <a:t>Kudritzki</a:t>
            </a:r>
            <a:r>
              <a:rPr lang="en-US" dirty="0" smtClean="0"/>
              <a:t> &amp; </a:t>
            </a:r>
            <a:r>
              <a:rPr lang="en-US" dirty="0" err="1" smtClean="0"/>
              <a:t>Puls</a:t>
            </a:r>
            <a:r>
              <a:rPr lang="en-US" dirty="0" smtClean="0"/>
              <a:t> 2000</a:t>
            </a:r>
            <a:endParaRPr lang="en-US" dirty="0"/>
          </a:p>
        </p:txBody>
      </p:sp>
      <p:sp>
        <p:nvSpPr>
          <p:cNvPr id="15" name="TextBox 14"/>
          <p:cNvSpPr txBox="1"/>
          <p:nvPr/>
        </p:nvSpPr>
        <p:spPr>
          <a:xfrm rot="16200000">
            <a:off x="-486877" y="3213745"/>
            <a:ext cx="1538790" cy="369332"/>
          </a:xfrm>
          <a:prstGeom prst="rect">
            <a:avLst/>
          </a:prstGeom>
          <a:solidFill>
            <a:srgbClr val="FFFFFF"/>
          </a:solidFill>
        </p:spPr>
        <p:txBody>
          <a:bodyPr wrap="square" rtlCol="0">
            <a:spAutoFit/>
          </a:bodyPr>
          <a:lstStyle/>
          <a:p>
            <a:pPr algn="ctr"/>
            <a:r>
              <a:rPr lang="en-US" dirty="0" smtClean="0"/>
              <a:t>Intensity</a:t>
            </a:r>
            <a:endParaRPr lang="en-US" dirty="0"/>
          </a:p>
        </p:txBody>
      </p:sp>
      <p:sp>
        <p:nvSpPr>
          <p:cNvPr id="16" name="TextBox 15"/>
          <p:cNvSpPr txBox="1"/>
          <p:nvPr/>
        </p:nvSpPr>
        <p:spPr>
          <a:xfrm>
            <a:off x="1983103" y="4934975"/>
            <a:ext cx="1641796" cy="369332"/>
          </a:xfrm>
          <a:prstGeom prst="rect">
            <a:avLst/>
          </a:prstGeom>
          <a:solidFill>
            <a:srgbClr val="FFFFFF"/>
          </a:solidFill>
        </p:spPr>
        <p:txBody>
          <a:bodyPr wrap="none" rtlCol="0">
            <a:spAutoFit/>
          </a:bodyPr>
          <a:lstStyle/>
          <a:p>
            <a:r>
              <a:rPr lang="en-US" dirty="0" smtClean="0"/>
              <a:t>Wavelength (</a:t>
            </a:r>
            <a:r>
              <a:rPr lang="en-US" dirty="0" err="1" smtClean="0"/>
              <a:t>Å</a:t>
            </a:r>
            <a:r>
              <a:rPr lang="en-US" dirty="0" smtClean="0"/>
              <a:t>)</a:t>
            </a:r>
            <a:endParaRPr lang="en-US" dirty="0"/>
          </a:p>
        </p:txBody>
      </p:sp>
      <p:sp>
        <p:nvSpPr>
          <p:cNvPr id="18" name="TextBox 17"/>
          <p:cNvSpPr txBox="1"/>
          <p:nvPr/>
        </p:nvSpPr>
        <p:spPr>
          <a:xfrm>
            <a:off x="824436" y="2049741"/>
            <a:ext cx="1925227" cy="369332"/>
          </a:xfrm>
          <a:prstGeom prst="rect">
            <a:avLst/>
          </a:prstGeom>
          <a:noFill/>
        </p:spPr>
        <p:txBody>
          <a:bodyPr wrap="none" rtlCol="0">
            <a:spAutoFit/>
          </a:bodyPr>
          <a:lstStyle/>
          <a:p>
            <a:r>
              <a:rPr lang="en-US" dirty="0" smtClean="0"/>
              <a:t>V</a:t>
            </a:r>
            <a:r>
              <a:rPr lang="en-US" baseline="-25000" dirty="0" smtClean="0"/>
              <a:t>∞</a:t>
            </a:r>
            <a:r>
              <a:rPr lang="en-US" dirty="0" smtClean="0"/>
              <a:t> ~ 3,400 km/sec</a:t>
            </a:r>
            <a:endParaRPr lang="en-US" baseline="-25000" dirty="0"/>
          </a:p>
        </p:txBody>
      </p:sp>
      <p:cxnSp>
        <p:nvCxnSpPr>
          <p:cNvPr id="20" name="Straight Connector 19"/>
          <p:cNvCxnSpPr/>
          <p:nvPr/>
        </p:nvCxnSpPr>
        <p:spPr>
          <a:xfrm flipV="1">
            <a:off x="2930091" y="1849223"/>
            <a:ext cx="0" cy="2940933"/>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41501" y="1849223"/>
            <a:ext cx="0" cy="2940933"/>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itle 1"/>
          <p:cNvSpPr>
            <a:spLocks noGrp="1"/>
          </p:cNvSpPr>
          <p:nvPr>
            <p:ph type="title"/>
          </p:nvPr>
        </p:nvSpPr>
        <p:spPr>
          <a:xfrm>
            <a:off x="457200" y="62980"/>
            <a:ext cx="8229600" cy="1143000"/>
          </a:xfrm>
        </p:spPr>
        <p:txBody>
          <a:bodyPr>
            <a:normAutofit fontScale="90000"/>
          </a:bodyPr>
          <a:lstStyle/>
          <a:p>
            <a:r>
              <a:rPr lang="en-US" dirty="0" smtClean="0">
                <a:solidFill>
                  <a:srgbClr val="3366FF"/>
                </a:solidFill>
              </a:rPr>
              <a:t>Line-driven</a:t>
            </a:r>
            <a:r>
              <a:rPr lang="en-US" dirty="0" smtClean="0"/>
              <a:t> Winds:</a:t>
            </a:r>
            <a:br>
              <a:rPr lang="en-US" dirty="0" smtClean="0"/>
            </a:br>
            <a:r>
              <a:rPr lang="en-US" dirty="0" smtClean="0"/>
              <a:t>P </a:t>
            </a:r>
            <a:r>
              <a:rPr lang="en-US" dirty="0" err="1" smtClean="0"/>
              <a:t>Cygni</a:t>
            </a:r>
            <a:r>
              <a:rPr lang="en-US" dirty="0" smtClean="0"/>
              <a:t> Profiles</a:t>
            </a:r>
            <a:endParaRPr lang="en-US" dirty="0"/>
          </a:p>
        </p:txBody>
      </p:sp>
    </p:spTree>
    <p:extLst>
      <p:ext uri="{BB962C8B-B14F-4D97-AF65-F5344CB8AC3E}">
        <p14:creationId xmlns:p14="http://schemas.microsoft.com/office/powerpoint/2010/main" val="325311438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9376" y="1600200"/>
            <a:ext cx="8561039" cy="4629618"/>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46</a:t>
            </a:fld>
            <a:endParaRPr lang="en-US"/>
          </a:p>
        </p:txBody>
      </p:sp>
      <p:sp>
        <p:nvSpPr>
          <p:cNvPr id="32" name="Title 1"/>
          <p:cNvSpPr>
            <a:spLocks noGrp="1"/>
          </p:cNvSpPr>
          <p:nvPr>
            <p:ph type="title"/>
          </p:nvPr>
        </p:nvSpPr>
        <p:spPr/>
        <p:txBody>
          <a:bodyPr>
            <a:normAutofit fontScale="90000"/>
          </a:bodyPr>
          <a:lstStyle/>
          <a:p>
            <a:r>
              <a:rPr lang="en-US" dirty="0" smtClean="0">
                <a:solidFill>
                  <a:srgbClr val="3366FF"/>
                </a:solidFill>
              </a:rPr>
              <a:t>Line-driven</a:t>
            </a:r>
            <a:r>
              <a:rPr lang="en-US" dirty="0" smtClean="0"/>
              <a:t> Winds</a:t>
            </a:r>
            <a:br>
              <a:rPr lang="en-US" dirty="0" smtClean="0"/>
            </a:br>
            <a:r>
              <a:rPr lang="en-US" dirty="0" smtClean="0"/>
              <a:t>Terminal Velocity</a:t>
            </a:r>
            <a:endParaRPr lang="en-US" dirty="0"/>
          </a:p>
        </p:txBody>
      </p:sp>
      <p:sp>
        <p:nvSpPr>
          <p:cNvPr id="33" name="Oval 32"/>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689700" y="1690318"/>
            <a:ext cx="4099900" cy="461665"/>
          </a:xfrm>
          <a:prstGeom prst="rect">
            <a:avLst/>
          </a:prstGeom>
          <a:noFill/>
        </p:spPr>
        <p:txBody>
          <a:bodyPr wrap="none" rtlCol="0">
            <a:spAutoFit/>
          </a:bodyPr>
          <a:lstStyle/>
          <a:p>
            <a:r>
              <a:rPr lang="en-US" sz="2400" dirty="0" smtClean="0"/>
              <a:t>Terminal Velocity V</a:t>
            </a:r>
            <a:r>
              <a:rPr lang="en-US" sz="2400" baseline="-25000" dirty="0" smtClean="0"/>
              <a:t>∞</a:t>
            </a:r>
            <a:r>
              <a:rPr lang="en-US" sz="2400" dirty="0" smtClean="0"/>
              <a:t> limited by</a:t>
            </a:r>
            <a:endParaRPr lang="en-US" sz="2400" dirty="0"/>
          </a:p>
        </p:txBody>
      </p:sp>
      <p:graphicFrame>
        <p:nvGraphicFramePr>
          <p:cNvPr id="21" name="Object 20"/>
          <p:cNvGraphicFramePr>
            <a:graphicFrameLocks noChangeAspect="1"/>
          </p:cNvGraphicFramePr>
          <p:nvPr>
            <p:extLst>
              <p:ext uri="{D42A27DB-BD31-4B8C-83A1-F6EECF244321}">
                <p14:modId xmlns:p14="http://schemas.microsoft.com/office/powerpoint/2010/main" val="658043030"/>
              </p:ext>
            </p:extLst>
          </p:nvPr>
        </p:nvGraphicFramePr>
        <p:xfrm>
          <a:off x="1131888" y="2636838"/>
          <a:ext cx="1814512" cy="946150"/>
        </p:xfrm>
        <a:graphic>
          <a:graphicData uri="http://schemas.openxmlformats.org/presentationml/2006/ole">
            <mc:AlternateContent xmlns:mc="http://schemas.openxmlformats.org/markup-compatibility/2006">
              <mc:Choice xmlns:v="urn:schemas-microsoft-com:vml" Requires="v">
                <p:oleObj spid="_x0000_s11810" name="Equation" r:id="rId4" imgW="901700" imgH="469900" progId="Equation.3">
                  <p:embed/>
                </p:oleObj>
              </mc:Choice>
              <mc:Fallback>
                <p:oleObj name="Equation" r:id="rId4" imgW="901700" imgH="469900" progId="Equation.3">
                  <p:embed/>
                  <p:pic>
                    <p:nvPicPr>
                      <p:cNvPr id="0" name=""/>
                      <p:cNvPicPr/>
                      <p:nvPr/>
                    </p:nvPicPr>
                    <p:blipFill>
                      <a:blip r:embed="rId5"/>
                      <a:stretch>
                        <a:fillRect/>
                      </a:stretch>
                    </p:blipFill>
                    <p:spPr>
                      <a:xfrm>
                        <a:off x="1131888" y="2636838"/>
                        <a:ext cx="1814512" cy="946150"/>
                      </a:xfrm>
                      <a:prstGeom prst="rect">
                        <a:avLst/>
                      </a:prstGeom>
                    </p:spPr>
                  </p:pic>
                </p:oleObj>
              </mc:Fallback>
            </mc:AlternateContent>
          </a:graphicData>
        </a:graphic>
      </p:graphicFrame>
      <p:sp>
        <p:nvSpPr>
          <p:cNvPr id="10" name="TextBox 9"/>
          <p:cNvSpPr txBox="1"/>
          <p:nvPr/>
        </p:nvSpPr>
        <p:spPr>
          <a:xfrm>
            <a:off x="1171543" y="2331844"/>
            <a:ext cx="1637062" cy="369332"/>
          </a:xfrm>
          <a:prstGeom prst="rect">
            <a:avLst/>
          </a:prstGeom>
          <a:noFill/>
        </p:spPr>
        <p:txBody>
          <a:bodyPr wrap="none" rtlCol="0">
            <a:spAutoFit/>
          </a:bodyPr>
          <a:lstStyle/>
          <a:p>
            <a:r>
              <a:rPr lang="en-US" dirty="0" smtClean="0"/>
              <a:t>Escape Velocity</a:t>
            </a:r>
            <a:endParaRPr lang="en-US" dirty="0"/>
          </a:p>
        </p:txBody>
      </p:sp>
      <p:sp>
        <p:nvSpPr>
          <p:cNvPr id="11" name="TextBox 10"/>
          <p:cNvSpPr txBox="1"/>
          <p:nvPr/>
        </p:nvSpPr>
        <p:spPr>
          <a:xfrm>
            <a:off x="833740" y="3720726"/>
            <a:ext cx="2839013" cy="646331"/>
          </a:xfrm>
          <a:prstGeom prst="rect">
            <a:avLst/>
          </a:prstGeom>
          <a:noFill/>
        </p:spPr>
        <p:txBody>
          <a:bodyPr wrap="none" rtlCol="0">
            <a:spAutoFit/>
          </a:bodyPr>
          <a:lstStyle/>
          <a:p>
            <a:r>
              <a:rPr lang="en-US" dirty="0" smtClean="0"/>
              <a:t>The reduction in </a:t>
            </a:r>
            <a:r>
              <a:rPr lang="en-US" dirty="0" err="1" smtClean="0"/>
              <a:t>v</a:t>
            </a:r>
            <a:r>
              <a:rPr lang="en-US" baseline="-25000" dirty="0" err="1" smtClean="0"/>
              <a:t>esc</a:t>
            </a:r>
            <a:r>
              <a:rPr lang="en-US" dirty="0" smtClean="0"/>
              <a:t> due to</a:t>
            </a:r>
          </a:p>
          <a:p>
            <a:pPr algn="ctr"/>
            <a:r>
              <a:rPr lang="en-US" dirty="0" smtClean="0"/>
              <a:t>L</a:t>
            </a:r>
            <a:r>
              <a:rPr lang="en-US" baseline="-25000" dirty="0" smtClean="0"/>
              <a:t>*</a:t>
            </a:r>
            <a:r>
              <a:rPr lang="en-US" dirty="0" smtClean="0"/>
              <a:t> and electron scattering</a:t>
            </a:r>
            <a:endParaRPr lang="en-US" dirty="0"/>
          </a:p>
        </p:txBody>
      </p:sp>
      <p:graphicFrame>
        <p:nvGraphicFramePr>
          <p:cNvPr id="26" name="Object 25"/>
          <p:cNvGraphicFramePr>
            <a:graphicFrameLocks noChangeAspect="1"/>
          </p:cNvGraphicFramePr>
          <p:nvPr>
            <p:extLst>
              <p:ext uri="{D42A27DB-BD31-4B8C-83A1-F6EECF244321}">
                <p14:modId xmlns:p14="http://schemas.microsoft.com/office/powerpoint/2010/main" val="1938273403"/>
              </p:ext>
            </p:extLst>
          </p:nvPr>
        </p:nvGraphicFramePr>
        <p:xfrm>
          <a:off x="1019175" y="4367057"/>
          <a:ext cx="2173288" cy="1331913"/>
        </p:xfrm>
        <a:graphic>
          <a:graphicData uri="http://schemas.openxmlformats.org/presentationml/2006/ole">
            <mc:AlternateContent xmlns:mc="http://schemas.openxmlformats.org/markup-compatibility/2006">
              <mc:Choice xmlns:v="urn:schemas-microsoft-com:vml" Requires="v">
                <p:oleObj spid="_x0000_s11811" name="Equation" r:id="rId6" imgW="1079500" imgH="660400" progId="Equation.3">
                  <p:embed/>
                </p:oleObj>
              </mc:Choice>
              <mc:Fallback>
                <p:oleObj name="Equation" r:id="rId6" imgW="1079500" imgH="660400" progId="Equation.3">
                  <p:embed/>
                  <p:pic>
                    <p:nvPicPr>
                      <p:cNvPr id="0" name=""/>
                      <p:cNvPicPr/>
                      <p:nvPr/>
                    </p:nvPicPr>
                    <p:blipFill>
                      <a:blip r:embed="rId7"/>
                      <a:stretch>
                        <a:fillRect/>
                      </a:stretch>
                    </p:blipFill>
                    <p:spPr>
                      <a:xfrm>
                        <a:off x="1019175" y="4367057"/>
                        <a:ext cx="2173288" cy="1331913"/>
                      </a:xfrm>
                      <a:prstGeom prst="rect">
                        <a:avLst/>
                      </a:prstGeom>
                    </p:spPr>
                  </p:pic>
                </p:oleObj>
              </mc:Fallback>
            </mc:AlternateContent>
          </a:graphicData>
        </a:graphic>
      </p:graphicFrame>
      <p:sp>
        <p:nvSpPr>
          <p:cNvPr id="12" name="TextBox 11"/>
          <p:cNvSpPr txBox="1"/>
          <p:nvPr/>
        </p:nvSpPr>
        <p:spPr>
          <a:xfrm>
            <a:off x="-178256" y="4099483"/>
            <a:ext cx="184666" cy="369332"/>
          </a:xfrm>
          <a:prstGeom prst="rect">
            <a:avLst/>
          </a:prstGeom>
          <a:noFill/>
        </p:spPr>
        <p:txBody>
          <a:bodyPr wrap="none" rtlCol="0">
            <a:spAutoFit/>
          </a:bodyPr>
          <a:lstStyle/>
          <a:p>
            <a:endParaRPr lang="en-US" dirty="0"/>
          </a:p>
        </p:txBody>
      </p:sp>
      <p:sp>
        <p:nvSpPr>
          <p:cNvPr id="13" name="TextBox 12"/>
          <p:cNvSpPr txBox="1"/>
          <p:nvPr/>
        </p:nvSpPr>
        <p:spPr>
          <a:xfrm>
            <a:off x="4545540" y="2351772"/>
            <a:ext cx="3826689" cy="646331"/>
          </a:xfrm>
          <a:prstGeom prst="rect">
            <a:avLst/>
          </a:prstGeom>
          <a:noFill/>
        </p:spPr>
        <p:txBody>
          <a:bodyPr wrap="none" rtlCol="0">
            <a:spAutoFit/>
          </a:bodyPr>
          <a:lstStyle/>
          <a:p>
            <a:pPr algn="ctr"/>
            <a:r>
              <a:rPr lang="en-US" dirty="0" smtClean="0"/>
              <a:t>Number of optically thick (strong) lines </a:t>
            </a:r>
          </a:p>
          <a:p>
            <a:pPr algn="ctr"/>
            <a:r>
              <a:rPr lang="en-US" dirty="0" err="1" smtClean="0"/>
              <a:t>vs</a:t>
            </a:r>
            <a:r>
              <a:rPr lang="en-US" dirty="0" smtClean="0"/>
              <a:t> thin (weak) lines</a:t>
            </a:r>
            <a:endParaRPr lang="en-US" dirty="0"/>
          </a:p>
        </p:txBody>
      </p:sp>
      <p:graphicFrame>
        <p:nvGraphicFramePr>
          <p:cNvPr id="34" name="Object 33"/>
          <p:cNvGraphicFramePr>
            <a:graphicFrameLocks noChangeAspect="1"/>
          </p:cNvGraphicFramePr>
          <p:nvPr>
            <p:extLst>
              <p:ext uri="{D42A27DB-BD31-4B8C-83A1-F6EECF244321}">
                <p14:modId xmlns:p14="http://schemas.microsoft.com/office/powerpoint/2010/main" val="3484225276"/>
              </p:ext>
            </p:extLst>
          </p:nvPr>
        </p:nvGraphicFramePr>
        <p:xfrm>
          <a:off x="5786637" y="3008368"/>
          <a:ext cx="996950" cy="331787"/>
        </p:xfrm>
        <a:graphic>
          <a:graphicData uri="http://schemas.openxmlformats.org/presentationml/2006/ole">
            <mc:AlternateContent xmlns:mc="http://schemas.openxmlformats.org/markup-compatibility/2006">
              <mc:Choice xmlns:v="urn:schemas-microsoft-com:vml" Requires="v">
                <p:oleObj spid="_x0000_s11812" name="Equation" r:id="rId8" imgW="495300" imgH="165100" progId="Equation.3">
                  <p:embed/>
                </p:oleObj>
              </mc:Choice>
              <mc:Fallback>
                <p:oleObj name="Equation" r:id="rId8" imgW="495300" imgH="165100" progId="Equation.3">
                  <p:embed/>
                  <p:pic>
                    <p:nvPicPr>
                      <p:cNvPr id="0" name=""/>
                      <p:cNvPicPr/>
                      <p:nvPr/>
                    </p:nvPicPr>
                    <p:blipFill>
                      <a:blip r:embed="rId9"/>
                      <a:stretch>
                        <a:fillRect/>
                      </a:stretch>
                    </p:blipFill>
                    <p:spPr>
                      <a:xfrm>
                        <a:off x="5786637" y="3008368"/>
                        <a:ext cx="996950" cy="331787"/>
                      </a:xfrm>
                      <a:prstGeom prst="rect">
                        <a:avLst/>
                      </a:prstGeom>
                    </p:spPr>
                  </p:pic>
                </p:oleObj>
              </mc:Fallback>
            </mc:AlternateContent>
          </a:graphicData>
        </a:graphic>
      </p:graphicFrame>
      <p:sp>
        <p:nvSpPr>
          <p:cNvPr id="35" name="TextBox 34"/>
          <p:cNvSpPr txBox="1"/>
          <p:nvPr/>
        </p:nvSpPr>
        <p:spPr>
          <a:xfrm>
            <a:off x="5681083" y="3914817"/>
            <a:ext cx="1701758" cy="369332"/>
          </a:xfrm>
          <a:prstGeom prst="rect">
            <a:avLst/>
          </a:prstGeom>
          <a:noFill/>
        </p:spPr>
        <p:txBody>
          <a:bodyPr wrap="none" rtlCol="0">
            <a:spAutoFit/>
          </a:bodyPr>
          <a:lstStyle/>
          <a:p>
            <a:r>
              <a:rPr lang="en-US" dirty="0" smtClean="0"/>
              <a:t>The relationship</a:t>
            </a:r>
            <a:endParaRPr lang="en-US" dirty="0"/>
          </a:p>
        </p:txBody>
      </p:sp>
      <p:graphicFrame>
        <p:nvGraphicFramePr>
          <p:cNvPr id="36" name="Object 35"/>
          <p:cNvGraphicFramePr>
            <a:graphicFrameLocks noChangeAspect="1"/>
          </p:cNvGraphicFramePr>
          <p:nvPr>
            <p:extLst>
              <p:ext uri="{D42A27DB-BD31-4B8C-83A1-F6EECF244321}">
                <p14:modId xmlns:p14="http://schemas.microsoft.com/office/powerpoint/2010/main" val="3649036387"/>
              </p:ext>
            </p:extLst>
          </p:nvPr>
        </p:nvGraphicFramePr>
        <p:xfrm>
          <a:off x="5619750" y="4391025"/>
          <a:ext cx="1865313" cy="869950"/>
        </p:xfrm>
        <a:graphic>
          <a:graphicData uri="http://schemas.openxmlformats.org/presentationml/2006/ole">
            <mc:AlternateContent xmlns:mc="http://schemas.openxmlformats.org/markup-compatibility/2006">
              <mc:Choice xmlns:v="urn:schemas-microsoft-com:vml" Requires="v">
                <p:oleObj spid="_x0000_s11813" name="Equation" r:id="rId10" imgW="927100" imgH="431800" progId="Equation.3">
                  <p:embed/>
                </p:oleObj>
              </mc:Choice>
              <mc:Fallback>
                <p:oleObj name="Equation" r:id="rId10" imgW="927100" imgH="431800" progId="Equation.3">
                  <p:embed/>
                  <p:pic>
                    <p:nvPicPr>
                      <p:cNvPr id="0" name=""/>
                      <p:cNvPicPr/>
                      <p:nvPr/>
                    </p:nvPicPr>
                    <p:blipFill>
                      <a:blip r:embed="rId11"/>
                      <a:stretch>
                        <a:fillRect/>
                      </a:stretch>
                    </p:blipFill>
                    <p:spPr>
                      <a:xfrm>
                        <a:off x="5619750" y="4391025"/>
                        <a:ext cx="1865313" cy="869950"/>
                      </a:xfrm>
                      <a:prstGeom prst="rect">
                        <a:avLst/>
                      </a:prstGeom>
                    </p:spPr>
                  </p:pic>
                </p:oleObj>
              </mc:Fallback>
            </mc:AlternateContent>
          </a:graphicData>
        </a:graphic>
      </p:graphicFrame>
      <p:sp>
        <p:nvSpPr>
          <p:cNvPr id="15" name="TextBox 14"/>
          <p:cNvSpPr txBox="1"/>
          <p:nvPr/>
        </p:nvSpPr>
        <p:spPr>
          <a:xfrm>
            <a:off x="6251843" y="5692488"/>
            <a:ext cx="2506515" cy="369332"/>
          </a:xfrm>
          <a:prstGeom prst="rect">
            <a:avLst/>
          </a:prstGeom>
          <a:noFill/>
        </p:spPr>
        <p:txBody>
          <a:bodyPr wrap="none" rtlCol="0">
            <a:spAutoFit/>
          </a:bodyPr>
          <a:lstStyle/>
          <a:p>
            <a:r>
              <a:rPr lang="en-US" dirty="0" err="1" smtClean="0"/>
              <a:t>Lamers</a:t>
            </a:r>
            <a:r>
              <a:rPr lang="en-US" dirty="0" smtClean="0"/>
              <a:t> &amp; </a:t>
            </a:r>
            <a:r>
              <a:rPr lang="en-US" dirty="0" err="1" smtClean="0"/>
              <a:t>Cassinelli</a:t>
            </a:r>
            <a:r>
              <a:rPr lang="en-US" dirty="0" smtClean="0"/>
              <a:t> 1999</a:t>
            </a:r>
            <a:endParaRPr lang="en-US" dirty="0"/>
          </a:p>
        </p:txBody>
      </p:sp>
    </p:spTree>
    <p:extLst>
      <p:ext uri="{BB962C8B-B14F-4D97-AF65-F5344CB8AC3E}">
        <p14:creationId xmlns:p14="http://schemas.microsoft.com/office/powerpoint/2010/main" val="3258655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18" y="1417638"/>
            <a:ext cx="4010211" cy="4744214"/>
          </a:xfrm>
        </p:spPr>
        <p:txBody>
          <a:bodyPr>
            <a:normAutofit/>
          </a:bodyPr>
          <a:lstStyle/>
          <a:p>
            <a:r>
              <a:rPr lang="en-US" sz="2600" dirty="0" smtClean="0"/>
              <a:t>Radiation pressure drives winds to 1-4,000 km/sec (~1% light speed)</a:t>
            </a:r>
          </a:p>
          <a:p>
            <a:r>
              <a:rPr lang="en-US" sz="2600" dirty="0" smtClean="0"/>
              <a:t>Metal enrichment of stellar atmosphere increases wind efficiency (more Fe, better wind; </a:t>
            </a:r>
            <a:r>
              <a:rPr lang="en-US" sz="2600" dirty="0" err="1" smtClean="0"/>
              <a:t>Lamers</a:t>
            </a:r>
            <a:r>
              <a:rPr lang="en-US" sz="2600" dirty="0" smtClean="0"/>
              <a:t> &amp; </a:t>
            </a:r>
            <a:r>
              <a:rPr lang="en-US" sz="2600" dirty="0" err="1" smtClean="0"/>
              <a:t>Cassinelli</a:t>
            </a:r>
            <a:r>
              <a:rPr lang="en-US" sz="2600" dirty="0" smtClean="0"/>
              <a:t> 1999)</a:t>
            </a:r>
          </a:p>
          <a:p>
            <a:r>
              <a:rPr lang="en-US" sz="2600" dirty="0" smtClean="0"/>
              <a:t>LBVs slightly slower  (600 km/sec; Smith 2014)</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47</a:t>
            </a:fld>
            <a:endParaRPr lang="en-US"/>
          </a:p>
        </p:txBody>
      </p:sp>
      <p:grpSp>
        <p:nvGrpSpPr>
          <p:cNvPr id="28" name="Group 27"/>
          <p:cNvGrpSpPr/>
          <p:nvPr/>
        </p:nvGrpSpPr>
        <p:grpSpPr>
          <a:xfrm>
            <a:off x="4451723" y="1572361"/>
            <a:ext cx="4483100" cy="3111500"/>
            <a:chOff x="4451723" y="1212296"/>
            <a:chExt cx="4483100" cy="3111500"/>
          </a:xfrm>
        </p:grpSpPr>
        <p:pic>
          <p:nvPicPr>
            <p:cNvPr id="24" name="Picture 23"/>
            <p:cNvPicPr>
              <a:picLocks noChangeAspect="1"/>
            </p:cNvPicPr>
            <p:nvPr/>
          </p:nvPicPr>
          <p:blipFill>
            <a:blip r:embed="rId3"/>
            <a:stretch>
              <a:fillRect/>
            </a:stretch>
          </p:blipFill>
          <p:spPr>
            <a:xfrm>
              <a:off x="4451723" y="1212296"/>
              <a:ext cx="4483100" cy="3111500"/>
            </a:xfrm>
            <a:prstGeom prst="rect">
              <a:avLst/>
            </a:prstGeom>
            <a:solidFill>
              <a:schemeClr val="bg1"/>
            </a:solidFill>
            <a:ln>
              <a:solidFill>
                <a:schemeClr val="tx1"/>
              </a:solidFill>
            </a:ln>
          </p:spPr>
        </p:pic>
        <p:sp>
          <p:nvSpPr>
            <p:cNvPr id="25" name="TextBox 24"/>
            <p:cNvSpPr txBox="1"/>
            <p:nvPr/>
          </p:nvSpPr>
          <p:spPr>
            <a:xfrm>
              <a:off x="5453529" y="1763059"/>
              <a:ext cx="1730975" cy="307777"/>
            </a:xfrm>
            <a:prstGeom prst="rect">
              <a:avLst/>
            </a:prstGeom>
            <a:noFill/>
          </p:spPr>
          <p:txBody>
            <a:bodyPr wrap="none" rtlCol="0">
              <a:spAutoFit/>
            </a:bodyPr>
            <a:lstStyle/>
            <a:p>
              <a:r>
                <a:rPr lang="en-US" sz="1400" dirty="0" err="1" smtClean="0"/>
                <a:t>Kudritzki</a:t>
              </a:r>
              <a:r>
                <a:rPr lang="en-US" sz="1400" dirty="0" smtClean="0"/>
                <a:t> &amp; </a:t>
              </a:r>
              <a:r>
                <a:rPr lang="en-US" sz="1400" dirty="0" err="1" smtClean="0"/>
                <a:t>Puls</a:t>
              </a:r>
              <a:r>
                <a:rPr lang="en-US" sz="1400" dirty="0" smtClean="0"/>
                <a:t> 2000</a:t>
              </a:r>
              <a:endParaRPr lang="en-US" sz="1400" dirty="0"/>
            </a:p>
          </p:txBody>
        </p:sp>
        <p:cxnSp>
          <p:nvCxnSpPr>
            <p:cNvPr id="27" name="Straight Connector 26"/>
            <p:cNvCxnSpPr/>
            <p:nvPr/>
          </p:nvCxnSpPr>
          <p:spPr>
            <a:xfrm flipV="1">
              <a:off x="5871882" y="1538941"/>
              <a:ext cx="2644589" cy="214641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
        <p:nvSpPr>
          <p:cNvPr id="32" name="Title 1"/>
          <p:cNvSpPr>
            <a:spLocks noGrp="1"/>
          </p:cNvSpPr>
          <p:nvPr>
            <p:ph type="title"/>
          </p:nvPr>
        </p:nvSpPr>
        <p:spPr>
          <a:xfrm>
            <a:off x="457200" y="434456"/>
            <a:ext cx="8229600" cy="983182"/>
          </a:xfrm>
        </p:spPr>
        <p:txBody>
          <a:bodyPr/>
          <a:lstStyle/>
          <a:p>
            <a:r>
              <a:rPr lang="en-US" dirty="0" smtClean="0">
                <a:solidFill>
                  <a:srgbClr val="3366FF"/>
                </a:solidFill>
              </a:rPr>
              <a:t>Line-driven</a:t>
            </a:r>
            <a:r>
              <a:rPr lang="en-US" dirty="0" smtClean="0"/>
              <a:t> Winds</a:t>
            </a:r>
            <a:endParaRPr lang="en-US" dirty="0"/>
          </a:p>
        </p:txBody>
      </p:sp>
      <p:sp>
        <p:nvSpPr>
          <p:cNvPr id="33" name="Oval 32"/>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59087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4" y="1600200"/>
            <a:ext cx="3960091" cy="4756150"/>
          </a:xfrm>
        </p:spPr>
        <p:txBody>
          <a:bodyPr>
            <a:normAutofit/>
          </a:bodyPr>
          <a:lstStyle/>
          <a:p>
            <a:r>
              <a:rPr lang="en-US" dirty="0" smtClean="0"/>
              <a:t>Winds of </a:t>
            </a:r>
            <a:r>
              <a:rPr lang="en-US" dirty="0" smtClean="0">
                <a:solidFill>
                  <a:srgbClr val="3366FF"/>
                </a:solidFill>
              </a:rPr>
              <a:t>hot</a:t>
            </a:r>
            <a:r>
              <a:rPr lang="en-US" dirty="0"/>
              <a:t> </a:t>
            </a:r>
            <a:r>
              <a:rPr lang="en-US" dirty="0" smtClean="0"/>
              <a:t>stars rapidly carry away outermost layers of stars</a:t>
            </a:r>
          </a:p>
          <a:p>
            <a:r>
              <a:rPr lang="en-US" dirty="0" smtClean="0"/>
              <a:t>Change surface abundance as mass diminishes</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48</a:t>
            </a:fld>
            <a:endParaRPr lang="en-US"/>
          </a:p>
        </p:txBody>
      </p:sp>
      <p:sp>
        <p:nvSpPr>
          <p:cNvPr id="8" name="Title 1"/>
          <p:cNvSpPr>
            <a:spLocks noGrp="1"/>
          </p:cNvSpPr>
          <p:nvPr>
            <p:ph type="title"/>
          </p:nvPr>
        </p:nvSpPr>
        <p:spPr/>
        <p:txBody>
          <a:bodyPr>
            <a:normAutofit fontScale="90000"/>
          </a:bodyPr>
          <a:lstStyle/>
          <a:p>
            <a:r>
              <a:rPr lang="en-US" dirty="0" smtClean="0">
                <a:solidFill>
                  <a:srgbClr val="3366FF"/>
                </a:solidFill>
              </a:rPr>
              <a:t>Line-driven </a:t>
            </a:r>
            <a:r>
              <a:rPr lang="en-US" dirty="0" smtClean="0"/>
              <a:t>Winds:</a:t>
            </a:r>
            <a:br>
              <a:rPr lang="en-US" dirty="0" smtClean="0"/>
            </a:br>
            <a:r>
              <a:rPr lang="en-US" dirty="0" smtClean="0"/>
              <a:t>Surface Chemistry</a:t>
            </a:r>
            <a:endParaRPr lang="en-US" dirty="0"/>
          </a:p>
        </p:txBody>
      </p:sp>
      <p:sp>
        <p:nvSpPr>
          <p:cNvPr id="10" name="Oval 9"/>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4896639" y="1565058"/>
            <a:ext cx="4021070" cy="4528851"/>
          </a:xfrm>
          <a:prstGeom prst="rect">
            <a:avLst/>
          </a:prstGeom>
          <a:solidFill>
            <a:srgbClr val="FFFFFF"/>
          </a:solidFill>
          <a:ln>
            <a:solidFill>
              <a:srgbClr val="000000"/>
            </a:solidFill>
          </a:ln>
        </p:spPr>
      </p:pic>
      <p:sp>
        <p:nvSpPr>
          <p:cNvPr id="7" name="TextBox 6"/>
          <p:cNvSpPr txBox="1"/>
          <p:nvPr/>
        </p:nvSpPr>
        <p:spPr>
          <a:xfrm>
            <a:off x="6020623" y="6240811"/>
            <a:ext cx="1838176" cy="307777"/>
          </a:xfrm>
          <a:prstGeom prst="rect">
            <a:avLst/>
          </a:prstGeom>
          <a:noFill/>
        </p:spPr>
        <p:txBody>
          <a:bodyPr wrap="none" rtlCol="0">
            <a:spAutoFit/>
          </a:bodyPr>
          <a:lstStyle/>
          <a:p>
            <a:r>
              <a:rPr lang="en-US" sz="1400" i="1" dirty="0" err="1" smtClean="0"/>
              <a:t>Chiosi</a:t>
            </a:r>
            <a:r>
              <a:rPr lang="en-US" sz="1400" i="1" dirty="0" smtClean="0"/>
              <a:t> &amp; </a:t>
            </a:r>
            <a:r>
              <a:rPr lang="en-US" sz="1400" i="1" dirty="0" err="1" smtClean="0"/>
              <a:t>Maeder</a:t>
            </a:r>
            <a:r>
              <a:rPr lang="en-US" sz="1400" i="1" dirty="0" smtClean="0"/>
              <a:t> 1986</a:t>
            </a:r>
            <a:endParaRPr lang="en-US" sz="1400" i="1" dirty="0"/>
          </a:p>
        </p:txBody>
      </p:sp>
      <p:sp>
        <p:nvSpPr>
          <p:cNvPr id="9" name="TextBox 8"/>
          <p:cNvSpPr txBox="1"/>
          <p:nvPr/>
        </p:nvSpPr>
        <p:spPr>
          <a:xfrm rot="16200000">
            <a:off x="3633590" y="3491758"/>
            <a:ext cx="2202947" cy="400110"/>
          </a:xfrm>
          <a:prstGeom prst="rect">
            <a:avLst/>
          </a:prstGeom>
          <a:solidFill>
            <a:srgbClr val="FFFFFF"/>
          </a:solidFill>
        </p:spPr>
        <p:txBody>
          <a:bodyPr wrap="none" rtlCol="0">
            <a:spAutoFit/>
          </a:bodyPr>
          <a:lstStyle/>
          <a:p>
            <a:r>
              <a:rPr lang="en-US" sz="2000" dirty="0" smtClean="0"/>
              <a:t>Surface Abundance</a:t>
            </a:r>
            <a:endParaRPr lang="en-US" sz="2000" dirty="0"/>
          </a:p>
        </p:txBody>
      </p:sp>
      <p:sp>
        <p:nvSpPr>
          <p:cNvPr id="11" name="TextBox 10"/>
          <p:cNvSpPr txBox="1"/>
          <p:nvPr/>
        </p:nvSpPr>
        <p:spPr>
          <a:xfrm>
            <a:off x="6019800" y="5880502"/>
            <a:ext cx="1887982" cy="400110"/>
          </a:xfrm>
          <a:prstGeom prst="rect">
            <a:avLst/>
          </a:prstGeom>
          <a:solidFill>
            <a:srgbClr val="FFFFFF"/>
          </a:solidFill>
        </p:spPr>
        <p:txBody>
          <a:bodyPr wrap="none" rtlCol="0">
            <a:spAutoFit/>
          </a:bodyPr>
          <a:lstStyle/>
          <a:p>
            <a:r>
              <a:rPr lang="en-US" sz="2000" dirty="0" smtClean="0"/>
              <a:t>Remaining Mass</a:t>
            </a:r>
            <a:endParaRPr lang="en-US" sz="2000" dirty="0"/>
          </a:p>
        </p:txBody>
      </p:sp>
      <p:sp>
        <p:nvSpPr>
          <p:cNvPr id="12" name="Freeform 11"/>
          <p:cNvSpPr/>
          <p:nvPr/>
        </p:nvSpPr>
        <p:spPr>
          <a:xfrm>
            <a:off x="5137727" y="2087056"/>
            <a:ext cx="2886364" cy="3590637"/>
          </a:xfrm>
          <a:custGeom>
            <a:avLst/>
            <a:gdLst>
              <a:gd name="connsiteX0" fmla="*/ 0 w 2886364"/>
              <a:gd name="connsiteY0" fmla="*/ 11546 h 3590637"/>
              <a:gd name="connsiteX1" fmla="*/ 0 w 2886364"/>
              <a:gd name="connsiteY1" fmla="*/ 11546 h 3590637"/>
              <a:gd name="connsiteX2" fmla="*/ 184728 w 2886364"/>
              <a:gd name="connsiteY2" fmla="*/ 23091 h 3590637"/>
              <a:gd name="connsiteX3" fmla="*/ 230909 w 2886364"/>
              <a:gd name="connsiteY3" fmla="*/ 34637 h 3590637"/>
              <a:gd name="connsiteX4" fmla="*/ 704273 w 2886364"/>
              <a:gd name="connsiteY4" fmla="*/ 23091 h 3590637"/>
              <a:gd name="connsiteX5" fmla="*/ 796637 w 2886364"/>
              <a:gd name="connsiteY5" fmla="*/ 0 h 3590637"/>
              <a:gd name="connsiteX6" fmla="*/ 946728 w 2886364"/>
              <a:gd name="connsiteY6" fmla="*/ 11546 h 3590637"/>
              <a:gd name="connsiteX7" fmla="*/ 1073728 w 2886364"/>
              <a:gd name="connsiteY7" fmla="*/ 34637 h 3590637"/>
              <a:gd name="connsiteX8" fmla="*/ 1408546 w 2886364"/>
              <a:gd name="connsiteY8" fmla="*/ 57728 h 3590637"/>
              <a:gd name="connsiteX9" fmla="*/ 1477818 w 2886364"/>
              <a:gd name="connsiteY9" fmla="*/ 80819 h 3590637"/>
              <a:gd name="connsiteX10" fmla="*/ 1512455 w 2886364"/>
              <a:gd name="connsiteY10" fmla="*/ 92364 h 3590637"/>
              <a:gd name="connsiteX11" fmla="*/ 1524000 w 2886364"/>
              <a:gd name="connsiteY11" fmla="*/ 127000 h 3590637"/>
              <a:gd name="connsiteX12" fmla="*/ 1593273 w 2886364"/>
              <a:gd name="connsiteY12" fmla="*/ 150091 h 3590637"/>
              <a:gd name="connsiteX13" fmla="*/ 1604818 w 2886364"/>
              <a:gd name="connsiteY13" fmla="*/ 161637 h 3590637"/>
              <a:gd name="connsiteX14" fmla="*/ 1616364 w 2886364"/>
              <a:gd name="connsiteY14" fmla="*/ 242455 h 3590637"/>
              <a:gd name="connsiteX15" fmla="*/ 1731818 w 2886364"/>
              <a:gd name="connsiteY15" fmla="*/ 265546 h 3590637"/>
              <a:gd name="connsiteX16" fmla="*/ 1997364 w 2886364"/>
              <a:gd name="connsiteY16" fmla="*/ 288637 h 3590637"/>
              <a:gd name="connsiteX17" fmla="*/ 2066637 w 2886364"/>
              <a:gd name="connsiteY17" fmla="*/ 300182 h 3590637"/>
              <a:gd name="connsiteX18" fmla="*/ 2159000 w 2886364"/>
              <a:gd name="connsiteY18" fmla="*/ 323273 h 3590637"/>
              <a:gd name="connsiteX19" fmla="*/ 2228273 w 2886364"/>
              <a:gd name="connsiteY19" fmla="*/ 334819 h 3590637"/>
              <a:gd name="connsiteX20" fmla="*/ 2274455 w 2886364"/>
              <a:gd name="connsiteY20" fmla="*/ 346364 h 3590637"/>
              <a:gd name="connsiteX21" fmla="*/ 2332182 w 2886364"/>
              <a:gd name="connsiteY21" fmla="*/ 357909 h 3590637"/>
              <a:gd name="connsiteX22" fmla="*/ 2459182 w 2886364"/>
              <a:gd name="connsiteY22" fmla="*/ 346364 h 3590637"/>
              <a:gd name="connsiteX23" fmla="*/ 2493818 w 2886364"/>
              <a:gd name="connsiteY23" fmla="*/ 334819 h 3590637"/>
              <a:gd name="connsiteX24" fmla="*/ 2805546 w 2886364"/>
              <a:gd name="connsiteY24" fmla="*/ 346364 h 3590637"/>
              <a:gd name="connsiteX25" fmla="*/ 2851728 w 2886364"/>
              <a:gd name="connsiteY25" fmla="*/ 381000 h 3590637"/>
              <a:gd name="connsiteX26" fmla="*/ 2886364 w 2886364"/>
              <a:gd name="connsiteY26" fmla="*/ 3590637 h 3590637"/>
              <a:gd name="connsiteX27" fmla="*/ 2886364 w 2886364"/>
              <a:gd name="connsiteY27" fmla="*/ 3590637 h 3590637"/>
              <a:gd name="connsiteX28" fmla="*/ 2874818 w 2886364"/>
              <a:gd name="connsiteY28" fmla="*/ 3556000 h 359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86364" h="3590637">
                <a:moveTo>
                  <a:pt x="0" y="11546"/>
                </a:moveTo>
                <a:lnTo>
                  <a:pt x="0" y="11546"/>
                </a:lnTo>
                <a:cubicBezTo>
                  <a:pt x="61576" y="15394"/>
                  <a:pt x="123338" y="16952"/>
                  <a:pt x="184728" y="23091"/>
                </a:cubicBezTo>
                <a:cubicBezTo>
                  <a:pt x="200517" y="24670"/>
                  <a:pt x="215042" y="34637"/>
                  <a:pt x="230909" y="34637"/>
                </a:cubicBezTo>
                <a:cubicBezTo>
                  <a:pt x="388744" y="34637"/>
                  <a:pt x="546485" y="26940"/>
                  <a:pt x="704273" y="23091"/>
                </a:cubicBezTo>
                <a:cubicBezTo>
                  <a:pt x="731604" y="13981"/>
                  <a:pt x="768775" y="0"/>
                  <a:pt x="796637" y="0"/>
                </a:cubicBezTo>
                <a:cubicBezTo>
                  <a:pt x="846815" y="0"/>
                  <a:pt x="896698" y="7697"/>
                  <a:pt x="946728" y="11546"/>
                </a:cubicBezTo>
                <a:cubicBezTo>
                  <a:pt x="1006409" y="31439"/>
                  <a:pt x="980481" y="25312"/>
                  <a:pt x="1073728" y="34637"/>
                </a:cubicBezTo>
                <a:cubicBezTo>
                  <a:pt x="1195049" y="46769"/>
                  <a:pt x="1282734" y="50327"/>
                  <a:pt x="1408546" y="57728"/>
                </a:cubicBezTo>
                <a:lnTo>
                  <a:pt x="1477818" y="80819"/>
                </a:lnTo>
                <a:lnTo>
                  <a:pt x="1512455" y="92364"/>
                </a:lnTo>
                <a:cubicBezTo>
                  <a:pt x="1516303" y="103909"/>
                  <a:pt x="1514097" y="119926"/>
                  <a:pt x="1524000" y="127000"/>
                </a:cubicBezTo>
                <a:cubicBezTo>
                  <a:pt x="1543806" y="141147"/>
                  <a:pt x="1576063" y="132879"/>
                  <a:pt x="1593273" y="150091"/>
                </a:cubicBezTo>
                <a:lnTo>
                  <a:pt x="1604818" y="161637"/>
                </a:lnTo>
                <a:lnTo>
                  <a:pt x="1616364" y="242455"/>
                </a:lnTo>
                <a:cubicBezTo>
                  <a:pt x="1654849" y="250152"/>
                  <a:pt x="1692856" y="260823"/>
                  <a:pt x="1731818" y="265546"/>
                </a:cubicBezTo>
                <a:cubicBezTo>
                  <a:pt x="1820022" y="276237"/>
                  <a:pt x="1909723" y="274031"/>
                  <a:pt x="1997364" y="288637"/>
                </a:cubicBezTo>
                <a:cubicBezTo>
                  <a:pt x="2020455" y="292485"/>
                  <a:pt x="2043747" y="295277"/>
                  <a:pt x="2066637" y="300182"/>
                </a:cubicBezTo>
                <a:cubicBezTo>
                  <a:pt x="2097668" y="306831"/>
                  <a:pt x="2127697" y="318056"/>
                  <a:pt x="2159000" y="323273"/>
                </a:cubicBezTo>
                <a:cubicBezTo>
                  <a:pt x="2182091" y="327122"/>
                  <a:pt x="2205318" y="330228"/>
                  <a:pt x="2228273" y="334819"/>
                </a:cubicBezTo>
                <a:cubicBezTo>
                  <a:pt x="2243833" y="337931"/>
                  <a:pt x="2258965" y="342922"/>
                  <a:pt x="2274455" y="346364"/>
                </a:cubicBezTo>
                <a:cubicBezTo>
                  <a:pt x="2293611" y="350621"/>
                  <a:pt x="2312940" y="354061"/>
                  <a:pt x="2332182" y="357909"/>
                </a:cubicBezTo>
                <a:cubicBezTo>
                  <a:pt x="2374515" y="354061"/>
                  <a:pt x="2417101" y="352375"/>
                  <a:pt x="2459182" y="346364"/>
                </a:cubicBezTo>
                <a:cubicBezTo>
                  <a:pt x="2471230" y="344643"/>
                  <a:pt x="2481648" y="334819"/>
                  <a:pt x="2493818" y="334819"/>
                </a:cubicBezTo>
                <a:cubicBezTo>
                  <a:pt x="2597799" y="334819"/>
                  <a:pt x="2701637" y="342516"/>
                  <a:pt x="2805546" y="346364"/>
                </a:cubicBezTo>
                <a:cubicBezTo>
                  <a:pt x="2848346" y="360630"/>
                  <a:pt x="2834739" y="347024"/>
                  <a:pt x="2851728" y="381000"/>
                </a:cubicBezTo>
                <a:lnTo>
                  <a:pt x="2886364" y="3590637"/>
                </a:lnTo>
                <a:lnTo>
                  <a:pt x="2886364" y="3590637"/>
                </a:lnTo>
                <a:lnTo>
                  <a:pt x="2874818" y="3556000"/>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7452318" y="2460407"/>
            <a:ext cx="406481" cy="369332"/>
          </a:xfrm>
          <a:prstGeom prst="rect">
            <a:avLst/>
          </a:prstGeom>
          <a:solidFill>
            <a:srgbClr val="FFFFFF"/>
          </a:solidFill>
        </p:spPr>
        <p:txBody>
          <a:bodyPr wrap="none" rtlCol="0">
            <a:spAutoFit/>
          </a:bodyPr>
          <a:lstStyle/>
          <a:p>
            <a:r>
              <a:rPr lang="en-US" baseline="30000" dirty="0" smtClean="0">
                <a:solidFill>
                  <a:srgbClr val="FF0000"/>
                </a:solidFill>
              </a:rPr>
              <a:t>1</a:t>
            </a:r>
            <a:r>
              <a:rPr lang="en-US" dirty="0" smtClean="0">
                <a:solidFill>
                  <a:srgbClr val="FF0000"/>
                </a:solidFill>
              </a:rPr>
              <a:t>H</a:t>
            </a:r>
            <a:endParaRPr lang="en-US" baseline="30000" dirty="0">
              <a:solidFill>
                <a:srgbClr val="FF0000"/>
              </a:solidFill>
            </a:endParaRPr>
          </a:p>
        </p:txBody>
      </p:sp>
      <p:sp>
        <p:nvSpPr>
          <p:cNvPr id="14" name="Freeform 13"/>
          <p:cNvSpPr/>
          <p:nvPr/>
        </p:nvSpPr>
        <p:spPr>
          <a:xfrm>
            <a:off x="5139513" y="2028641"/>
            <a:ext cx="3620211" cy="510363"/>
          </a:xfrm>
          <a:custGeom>
            <a:avLst/>
            <a:gdLst>
              <a:gd name="connsiteX0" fmla="*/ 0 w 3620211"/>
              <a:gd name="connsiteY0" fmla="*/ 397608 h 510363"/>
              <a:gd name="connsiteX1" fmla="*/ 0 w 3620211"/>
              <a:gd name="connsiteY1" fmla="*/ 397608 h 510363"/>
              <a:gd name="connsiteX2" fmla="*/ 219586 w 3620211"/>
              <a:gd name="connsiteY2" fmla="*/ 391674 h 510363"/>
              <a:gd name="connsiteX3" fmla="*/ 237390 w 3620211"/>
              <a:gd name="connsiteY3" fmla="*/ 385739 h 510363"/>
              <a:gd name="connsiteX4" fmla="*/ 314542 w 3620211"/>
              <a:gd name="connsiteY4" fmla="*/ 379805 h 510363"/>
              <a:gd name="connsiteX5" fmla="*/ 522260 w 3620211"/>
              <a:gd name="connsiteY5" fmla="*/ 367936 h 510363"/>
              <a:gd name="connsiteX6" fmla="*/ 563803 w 3620211"/>
              <a:gd name="connsiteY6" fmla="*/ 362001 h 510363"/>
              <a:gd name="connsiteX7" fmla="*/ 581607 w 3620211"/>
              <a:gd name="connsiteY7" fmla="*/ 350133 h 510363"/>
              <a:gd name="connsiteX8" fmla="*/ 617216 w 3620211"/>
              <a:gd name="connsiteY8" fmla="*/ 338264 h 510363"/>
              <a:gd name="connsiteX9" fmla="*/ 635020 w 3620211"/>
              <a:gd name="connsiteY9" fmla="*/ 326395 h 510363"/>
              <a:gd name="connsiteX10" fmla="*/ 860542 w 3620211"/>
              <a:gd name="connsiteY10" fmla="*/ 338264 h 510363"/>
              <a:gd name="connsiteX11" fmla="*/ 955498 w 3620211"/>
              <a:gd name="connsiteY11" fmla="*/ 332329 h 510363"/>
              <a:gd name="connsiteX12" fmla="*/ 991107 w 3620211"/>
              <a:gd name="connsiteY12" fmla="*/ 326395 h 510363"/>
              <a:gd name="connsiteX13" fmla="*/ 1014846 w 3620211"/>
              <a:gd name="connsiteY13" fmla="*/ 320460 h 510363"/>
              <a:gd name="connsiteX14" fmla="*/ 1109802 w 3620211"/>
              <a:gd name="connsiteY14" fmla="*/ 314526 h 510363"/>
              <a:gd name="connsiteX15" fmla="*/ 1186954 w 3620211"/>
              <a:gd name="connsiteY15" fmla="*/ 308591 h 510363"/>
              <a:gd name="connsiteX16" fmla="*/ 1228497 w 3620211"/>
              <a:gd name="connsiteY16" fmla="*/ 296723 h 510363"/>
              <a:gd name="connsiteX17" fmla="*/ 1264106 w 3620211"/>
              <a:gd name="connsiteY17" fmla="*/ 290788 h 510363"/>
              <a:gd name="connsiteX18" fmla="*/ 1281910 w 3620211"/>
              <a:gd name="connsiteY18" fmla="*/ 284854 h 510363"/>
              <a:gd name="connsiteX19" fmla="*/ 1317519 w 3620211"/>
              <a:gd name="connsiteY19" fmla="*/ 278919 h 510363"/>
              <a:gd name="connsiteX20" fmla="*/ 1335323 w 3620211"/>
              <a:gd name="connsiteY20" fmla="*/ 272985 h 510363"/>
              <a:gd name="connsiteX21" fmla="*/ 1501497 w 3620211"/>
              <a:gd name="connsiteY21" fmla="*/ 267050 h 510363"/>
              <a:gd name="connsiteX22" fmla="*/ 1525236 w 3620211"/>
              <a:gd name="connsiteY22" fmla="*/ 261116 h 510363"/>
              <a:gd name="connsiteX23" fmla="*/ 1554910 w 3620211"/>
              <a:gd name="connsiteY23" fmla="*/ 255181 h 510363"/>
              <a:gd name="connsiteX24" fmla="*/ 1590518 w 3620211"/>
              <a:gd name="connsiteY24" fmla="*/ 243312 h 510363"/>
              <a:gd name="connsiteX25" fmla="*/ 1608323 w 3620211"/>
              <a:gd name="connsiteY25" fmla="*/ 237378 h 510363"/>
              <a:gd name="connsiteX26" fmla="*/ 1614258 w 3620211"/>
              <a:gd name="connsiteY26" fmla="*/ 118689 h 510363"/>
              <a:gd name="connsiteX27" fmla="*/ 2801212 w 3620211"/>
              <a:gd name="connsiteY27" fmla="*/ 83082 h 510363"/>
              <a:gd name="connsiteX28" fmla="*/ 2860560 w 3620211"/>
              <a:gd name="connsiteY28" fmla="*/ 0 h 510363"/>
              <a:gd name="connsiteX29" fmla="*/ 3305668 w 3620211"/>
              <a:gd name="connsiteY29" fmla="*/ 0 h 510363"/>
              <a:gd name="connsiteX30" fmla="*/ 3317537 w 3620211"/>
              <a:gd name="connsiteY30" fmla="*/ 373870 h 510363"/>
              <a:gd name="connsiteX31" fmla="*/ 3406559 w 3620211"/>
              <a:gd name="connsiteY31" fmla="*/ 379805 h 510363"/>
              <a:gd name="connsiteX32" fmla="*/ 3436233 w 3620211"/>
              <a:gd name="connsiteY32" fmla="*/ 403543 h 510363"/>
              <a:gd name="connsiteX33" fmla="*/ 3465906 w 3620211"/>
              <a:gd name="connsiteY33" fmla="*/ 409477 h 510363"/>
              <a:gd name="connsiteX34" fmla="*/ 3501515 w 3620211"/>
              <a:gd name="connsiteY34" fmla="*/ 427280 h 510363"/>
              <a:gd name="connsiteX35" fmla="*/ 3537124 w 3620211"/>
              <a:gd name="connsiteY35" fmla="*/ 439149 h 510363"/>
              <a:gd name="connsiteX36" fmla="*/ 3554928 w 3620211"/>
              <a:gd name="connsiteY36" fmla="*/ 451018 h 510363"/>
              <a:gd name="connsiteX37" fmla="*/ 3572732 w 3620211"/>
              <a:gd name="connsiteY37" fmla="*/ 456953 h 510363"/>
              <a:gd name="connsiteX38" fmla="*/ 3602406 w 3620211"/>
              <a:gd name="connsiteY38" fmla="*/ 486625 h 510363"/>
              <a:gd name="connsiteX39" fmla="*/ 3620211 w 3620211"/>
              <a:gd name="connsiteY39" fmla="*/ 510363 h 510363"/>
              <a:gd name="connsiteX40" fmla="*/ 3620211 w 3620211"/>
              <a:gd name="connsiteY40" fmla="*/ 510363 h 51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20211" h="510363">
                <a:moveTo>
                  <a:pt x="0" y="397608"/>
                </a:moveTo>
                <a:lnTo>
                  <a:pt x="0" y="397608"/>
                </a:lnTo>
                <a:cubicBezTo>
                  <a:pt x="73195" y="395630"/>
                  <a:pt x="146455" y="395330"/>
                  <a:pt x="219586" y="391674"/>
                </a:cubicBezTo>
                <a:cubicBezTo>
                  <a:pt x="225834" y="391362"/>
                  <a:pt x="231183" y="386515"/>
                  <a:pt x="237390" y="385739"/>
                </a:cubicBezTo>
                <a:cubicBezTo>
                  <a:pt x="262984" y="382540"/>
                  <a:pt x="288825" y="381783"/>
                  <a:pt x="314542" y="379805"/>
                </a:cubicBezTo>
                <a:cubicBezTo>
                  <a:pt x="406981" y="361317"/>
                  <a:pt x="307424" y="379548"/>
                  <a:pt x="522260" y="367936"/>
                </a:cubicBezTo>
                <a:cubicBezTo>
                  <a:pt x="536228" y="367181"/>
                  <a:pt x="549955" y="363979"/>
                  <a:pt x="563803" y="362001"/>
                </a:cubicBezTo>
                <a:cubicBezTo>
                  <a:pt x="569738" y="358045"/>
                  <a:pt x="575089" y="353030"/>
                  <a:pt x="581607" y="350133"/>
                </a:cubicBezTo>
                <a:cubicBezTo>
                  <a:pt x="593040" y="345052"/>
                  <a:pt x="617216" y="338264"/>
                  <a:pt x="617216" y="338264"/>
                </a:cubicBezTo>
                <a:cubicBezTo>
                  <a:pt x="623151" y="334308"/>
                  <a:pt x="627890" y="326588"/>
                  <a:pt x="635020" y="326395"/>
                </a:cubicBezTo>
                <a:cubicBezTo>
                  <a:pt x="802187" y="321877"/>
                  <a:pt x="776706" y="317305"/>
                  <a:pt x="860542" y="338264"/>
                </a:cubicBezTo>
                <a:cubicBezTo>
                  <a:pt x="892194" y="336286"/>
                  <a:pt x="923914" y="335200"/>
                  <a:pt x="955498" y="332329"/>
                </a:cubicBezTo>
                <a:cubicBezTo>
                  <a:pt x="967482" y="331240"/>
                  <a:pt x="979307" y="328755"/>
                  <a:pt x="991107" y="326395"/>
                </a:cubicBezTo>
                <a:cubicBezTo>
                  <a:pt x="999105" y="324795"/>
                  <a:pt x="1006730" y="321272"/>
                  <a:pt x="1014846" y="320460"/>
                </a:cubicBezTo>
                <a:cubicBezTo>
                  <a:pt x="1046402" y="317304"/>
                  <a:pt x="1078163" y="316708"/>
                  <a:pt x="1109802" y="314526"/>
                </a:cubicBezTo>
                <a:lnTo>
                  <a:pt x="1186954" y="308591"/>
                </a:lnTo>
                <a:cubicBezTo>
                  <a:pt x="1203925" y="302935"/>
                  <a:pt x="1209865" y="300449"/>
                  <a:pt x="1228497" y="296723"/>
                </a:cubicBezTo>
                <a:cubicBezTo>
                  <a:pt x="1240297" y="294363"/>
                  <a:pt x="1252359" y="293398"/>
                  <a:pt x="1264106" y="290788"/>
                </a:cubicBezTo>
                <a:cubicBezTo>
                  <a:pt x="1270213" y="289431"/>
                  <a:pt x="1275803" y="286211"/>
                  <a:pt x="1281910" y="284854"/>
                </a:cubicBezTo>
                <a:cubicBezTo>
                  <a:pt x="1293657" y="282244"/>
                  <a:pt x="1305772" y="281529"/>
                  <a:pt x="1317519" y="278919"/>
                </a:cubicBezTo>
                <a:cubicBezTo>
                  <a:pt x="1323626" y="277562"/>
                  <a:pt x="1329080" y="273388"/>
                  <a:pt x="1335323" y="272985"/>
                </a:cubicBezTo>
                <a:cubicBezTo>
                  <a:pt x="1390635" y="269417"/>
                  <a:pt x="1446106" y="269028"/>
                  <a:pt x="1501497" y="267050"/>
                </a:cubicBezTo>
                <a:cubicBezTo>
                  <a:pt x="1509410" y="265072"/>
                  <a:pt x="1517274" y="262885"/>
                  <a:pt x="1525236" y="261116"/>
                </a:cubicBezTo>
                <a:cubicBezTo>
                  <a:pt x="1535083" y="258928"/>
                  <a:pt x="1545178" y="257835"/>
                  <a:pt x="1554910" y="255181"/>
                </a:cubicBezTo>
                <a:cubicBezTo>
                  <a:pt x="1566980" y="251889"/>
                  <a:pt x="1578649" y="247268"/>
                  <a:pt x="1590518" y="243312"/>
                </a:cubicBezTo>
                <a:lnTo>
                  <a:pt x="1608323" y="237378"/>
                </a:lnTo>
                <a:lnTo>
                  <a:pt x="1614258" y="118689"/>
                </a:lnTo>
                <a:lnTo>
                  <a:pt x="2801212" y="83082"/>
                </a:lnTo>
                <a:lnTo>
                  <a:pt x="2860560" y="0"/>
                </a:lnTo>
                <a:lnTo>
                  <a:pt x="3305668" y="0"/>
                </a:lnTo>
                <a:lnTo>
                  <a:pt x="3317537" y="373870"/>
                </a:lnTo>
                <a:cubicBezTo>
                  <a:pt x="3347211" y="375848"/>
                  <a:pt x="3377001" y="376521"/>
                  <a:pt x="3406559" y="379805"/>
                </a:cubicBezTo>
                <a:cubicBezTo>
                  <a:pt x="3446408" y="384232"/>
                  <a:pt x="3403473" y="384823"/>
                  <a:pt x="3436233" y="403543"/>
                </a:cubicBezTo>
                <a:cubicBezTo>
                  <a:pt x="3444991" y="408547"/>
                  <a:pt x="3456120" y="407031"/>
                  <a:pt x="3465906" y="409477"/>
                </a:cubicBezTo>
                <a:cubicBezTo>
                  <a:pt x="3503009" y="418752"/>
                  <a:pt x="3464218" y="410705"/>
                  <a:pt x="3501515" y="427280"/>
                </a:cubicBezTo>
                <a:cubicBezTo>
                  <a:pt x="3512948" y="432361"/>
                  <a:pt x="3537124" y="439149"/>
                  <a:pt x="3537124" y="439149"/>
                </a:cubicBezTo>
                <a:cubicBezTo>
                  <a:pt x="3543059" y="443105"/>
                  <a:pt x="3548548" y="447828"/>
                  <a:pt x="3554928" y="451018"/>
                </a:cubicBezTo>
                <a:cubicBezTo>
                  <a:pt x="3560523" y="453816"/>
                  <a:pt x="3568308" y="452530"/>
                  <a:pt x="3572732" y="456953"/>
                </a:cubicBezTo>
                <a:cubicBezTo>
                  <a:pt x="3609398" y="493618"/>
                  <a:pt x="3560654" y="472709"/>
                  <a:pt x="3602406" y="486625"/>
                </a:cubicBezTo>
                <a:cubicBezTo>
                  <a:pt x="3615828" y="506756"/>
                  <a:pt x="3609233" y="499385"/>
                  <a:pt x="3620211" y="510363"/>
                </a:cubicBezTo>
                <a:lnTo>
                  <a:pt x="3620211" y="510363"/>
                </a:ln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6111684" y="2381402"/>
            <a:ext cx="521334" cy="369332"/>
          </a:xfrm>
          <a:prstGeom prst="rect">
            <a:avLst/>
          </a:prstGeom>
          <a:solidFill>
            <a:srgbClr val="FFFFFF"/>
          </a:solidFill>
        </p:spPr>
        <p:txBody>
          <a:bodyPr wrap="none" rtlCol="0">
            <a:spAutoFit/>
          </a:bodyPr>
          <a:lstStyle/>
          <a:p>
            <a:r>
              <a:rPr lang="en-US" baseline="30000" dirty="0" smtClean="0">
                <a:solidFill>
                  <a:schemeClr val="accent4">
                    <a:lumMod val="75000"/>
                  </a:schemeClr>
                </a:solidFill>
              </a:rPr>
              <a:t>4</a:t>
            </a:r>
            <a:r>
              <a:rPr lang="en-US" dirty="0" smtClean="0">
                <a:solidFill>
                  <a:schemeClr val="accent4">
                    <a:lumMod val="75000"/>
                  </a:schemeClr>
                </a:solidFill>
              </a:rPr>
              <a:t>He</a:t>
            </a:r>
            <a:endParaRPr lang="en-US" dirty="0">
              <a:solidFill>
                <a:schemeClr val="accent4">
                  <a:lumMod val="75000"/>
                </a:schemeClr>
              </a:solidFill>
            </a:endParaRPr>
          </a:p>
        </p:txBody>
      </p:sp>
      <p:sp>
        <p:nvSpPr>
          <p:cNvPr id="18" name="Freeform 17"/>
          <p:cNvSpPr/>
          <p:nvPr/>
        </p:nvSpPr>
        <p:spPr>
          <a:xfrm>
            <a:off x="5132389" y="2349819"/>
            <a:ext cx="3624541" cy="2150037"/>
          </a:xfrm>
          <a:custGeom>
            <a:avLst/>
            <a:gdLst>
              <a:gd name="connsiteX0" fmla="*/ 0 w 3624541"/>
              <a:gd name="connsiteY0" fmla="*/ 1274801 h 2150037"/>
              <a:gd name="connsiteX1" fmla="*/ 90376 w 3624541"/>
              <a:gd name="connsiteY1" fmla="*/ 1298585 h 2150037"/>
              <a:gd name="connsiteX2" fmla="*/ 133185 w 3624541"/>
              <a:gd name="connsiteY2" fmla="*/ 1350909 h 2150037"/>
              <a:gd name="connsiteX3" fmla="*/ 1132074 w 3624541"/>
              <a:gd name="connsiteY3" fmla="*/ 1422259 h 2150037"/>
              <a:gd name="connsiteX4" fmla="*/ 1526874 w 3624541"/>
              <a:gd name="connsiteY4" fmla="*/ 1536421 h 2150037"/>
              <a:gd name="connsiteX5" fmla="*/ 1650546 w 3624541"/>
              <a:gd name="connsiteY5" fmla="*/ 2088200 h 2150037"/>
              <a:gd name="connsiteX6" fmla="*/ 2544789 w 3624541"/>
              <a:gd name="connsiteY6" fmla="*/ 2083443 h 2150037"/>
              <a:gd name="connsiteX7" fmla="*/ 2792134 w 3624541"/>
              <a:gd name="connsiteY7" fmla="*/ 2150037 h 2150037"/>
              <a:gd name="connsiteX8" fmla="*/ 2958615 w 3624541"/>
              <a:gd name="connsiteY8" fmla="*/ 1912201 h 2150037"/>
              <a:gd name="connsiteX9" fmla="*/ 3286822 w 3624541"/>
              <a:gd name="connsiteY9" fmla="*/ 1935985 h 2150037"/>
              <a:gd name="connsiteX10" fmla="*/ 3320118 w 3624541"/>
              <a:gd name="connsiteY10" fmla="*/ 0 h 2150037"/>
              <a:gd name="connsiteX11" fmla="*/ 3543679 w 3624541"/>
              <a:gd name="connsiteY11" fmla="*/ 4757 h 2150037"/>
              <a:gd name="connsiteX12" fmla="*/ 3557949 w 3624541"/>
              <a:gd name="connsiteY12" fmla="*/ 9514 h 2150037"/>
              <a:gd name="connsiteX13" fmla="*/ 3586488 w 3624541"/>
              <a:gd name="connsiteY13" fmla="*/ 14270 h 2150037"/>
              <a:gd name="connsiteX14" fmla="*/ 3624541 w 3624541"/>
              <a:gd name="connsiteY14" fmla="*/ 19027 h 2150037"/>
              <a:gd name="connsiteX15" fmla="*/ 3624541 w 3624541"/>
              <a:gd name="connsiteY15" fmla="*/ 19027 h 215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24541" h="2150037">
                <a:moveTo>
                  <a:pt x="0" y="1274801"/>
                </a:moveTo>
                <a:lnTo>
                  <a:pt x="90376" y="1298585"/>
                </a:lnTo>
                <a:lnTo>
                  <a:pt x="133185" y="1350909"/>
                </a:lnTo>
                <a:lnTo>
                  <a:pt x="1132074" y="1422259"/>
                </a:lnTo>
                <a:lnTo>
                  <a:pt x="1526874" y="1536421"/>
                </a:lnTo>
                <a:lnTo>
                  <a:pt x="1650546" y="2088200"/>
                </a:lnTo>
                <a:lnTo>
                  <a:pt x="2544789" y="2083443"/>
                </a:lnTo>
                <a:lnTo>
                  <a:pt x="2792134" y="2150037"/>
                </a:lnTo>
                <a:lnTo>
                  <a:pt x="2958615" y="1912201"/>
                </a:lnTo>
                <a:lnTo>
                  <a:pt x="3286822" y="1935985"/>
                </a:lnTo>
                <a:lnTo>
                  <a:pt x="3320118" y="0"/>
                </a:lnTo>
                <a:lnTo>
                  <a:pt x="3543679" y="4757"/>
                </a:lnTo>
                <a:cubicBezTo>
                  <a:pt x="3548689" y="4957"/>
                  <a:pt x="3553054" y="8426"/>
                  <a:pt x="3557949" y="9514"/>
                </a:cubicBezTo>
                <a:cubicBezTo>
                  <a:pt x="3567364" y="11606"/>
                  <a:pt x="3576975" y="12685"/>
                  <a:pt x="3586488" y="14270"/>
                </a:cubicBezTo>
                <a:cubicBezTo>
                  <a:pt x="3608279" y="21534"/>
                  <a:pt x="3595744" y="19027"/>
                  <a:pt x="3624541" y="19027"/>
                </a:cubicBezTo>
                <a:lnTo>
                  <a:pt x="3624541" y="19027"/>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5817340" y="3810131"/>
            <a:ext cx="466794" cy="369332"/>
          </a:xfrm>
          <a:prstGeom prst="rect">
            <a:avLst/>
          </a:prstGeom>
          <a:solidFill>
            <a:srgbClr val="FFFFFF"/>
          </a:solidFill>
        </p:spPr>
        <p:txBody>
          <a:bodyPr wrap="none" rtlCol="0">
            <a:spAutoFit/>
          </a:bodyPr>
          <a:lstStyle/>
          <a:p>
            <a:r>
              <a:rPr lang="en-US" baseline="30000" dirty="0" smtClean="0"/>
              <a:t>12</a:t>
            </a:r>
            <a:r>
              <a:rPr lang="en-US" dirty="0" smtClean="0"/>
              <a:t>C</a:t>
            </a:r>
            <a:endParaRPr lang="en-US" dirty="0"/>
          </a:p>
        </p:txBody>
      </p:sp>
    </p:spTree>
    <p:extLst>
      <p:ext uri="{BB962C8B-B14F-4D97-AF65-F5344CB8AC3E}">
        <p14:creationId xmlns:p14="http://schemas.microsoft.com/office/powerpoint/2010/main" val="37108692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8" grpId="0" animBg="1"/>
      <p:bldP spid="18" grpId="1" animBg="1"/>
      <p:bldP spid="19" grpId="0" animBg="1"/>
      <p:bldP spid="1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878"/>
            <a:ext cx="8229600" cy="1143000"/>
          </a:xfrm>
        </p:spPr>
        <p:txBody>
          <a:bodyPr>
            <a:normAutofit fontScale="90000"/>
          </a:bodyPr>
          <a:lstStyle/>
          <a:p>
            <a:r>
              <a:rPr lang="en-US" dirty="0" smtClean="0"/>
              <a:t>Motivations:</a:t>
            </a:r>
            <a:br>
              <a:rPr lang="en-US" dirty="0" smtClean="0"/>
            </a:br>
            <a:r>
              <a:rPr lang="en-US" dirty="0" smtClean="0"/>
              <a:t>Enrich and Encourage New Stars</a:t>
            </a:r>
            <a:endParaRPr lang="en-US" dirty="0"/>
          </a:p>
        </p:txBody>
      </p:sp>
      <p:sp>
        <p:nvSpPr>
          <p:cNvPr id="4" name="Footer Placeholder 3"/>
          <p:cNvSpPr>
            <a:spLocks noGrp="1"/>
          </p:cNvSpPr>
          <p:nvPr>
            <p:ph type="ftr" sz="quarter" idx="11"/>
          </p:nvPr>
        </p:nvSpPr>
        <p:spPr/>
        <p:txBody>
          <a:bodyPr/>
          <a:lstStyle/>
          <a:p>
            <a:r>
              <a:rPr lang="en-US" dirty="0" smtClean="0"/>
              <a:t>Why Does This Matter?</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a:t>
            </a:fld>
            <a:endParaRPr lang="en-US" dirty="0"/>
          </a:p>
        </p:txBody>
      </p:sp>
      <p:sp>
        <p:nvSpPr>
          <p:cNvPr id="8" name="Content Placeholder 2"/>
          <p:cNvSpPr>
            <a:spLocks noGrp="1"/>
          </p:cNvSpPr>
          <p:nvPr>
            <p:ph idx="1"/>
          </p:nvPr>
        </p:nvSpPr>
        <p:spPr>
          <a:xfrm>
            <a:off x="457200" y="1650537"/>
            <a:ext cx="8229600" cy="4416958"/>
          </a:xfrm>
        </p:spPr>
        <p:txBody>
          <a:bodyPr>
            <a:noAutofit/>
          </a:bodyPr>
          <a:lstStyle/>
          <a:p>
            <a:pPr>
              <a:spcAft>
                <a:spcPts val="1200"/>
              </a:spcAft>
            </a:pPr>
            <a:r>
              <a:rPr lang="en-US" sz="2800" dirty="0" smtClean="0"/>
              <a:t>Winds expel elements forged in stars (via fusion, s-process, </a:t>
            </a:r>
            <a:r>
              <a:rPr lang="en-US" sz="2800" dirty="0" err="1" smtClean="0"/>
              <a:t>etc</a:t>
            </a:r>
            <a:r>
              <a:rPr lang="en-US" sz="2800" dirty="0" smtClean="0"/>
              <a:t>)</a:t>
            </a:r>
          </a:p>
          <a:p>
            <a:pPr>
              <a:spcAft>
                <a:spcPts val="1200"/>
              </a:spcAft>
            </a:pPr>
            <a:r>
              <a:rPr lang="en-US" sz="2800" dirty="0" smtClean="0"/>
              <a:t>Elements in winds seed the gas and dust between stars in the Milky Way (the ISM)</a:t>
            </a:r>
          </a:p>
          <a:p>
            <a:pPr>
              <a:spcAft>
                <a:spcPts val="1200"/>
              </a:spcAft>
            </a:pPr>
            <a:r>
              <a:rPr lang="en-US" sz="2800" dirty="0"/>
              <a:t>Radiation pressure from winds churn local ISM, encouraging star birth</a:t>
            </a:r>
          </a:p>
          <a:p>
            <a:pPr>
              <a:spcAft>
                <a:spcPts val="1200"/>
              </a:spcAft>
            </a:pPr>
            <a:r>
              <a:rPr lang="en-US" sz="2800" dirty="0" smtClean="0"/>
              <a:t>Enriched ISM produces new stars with higher elemental content</a:t>
            </a:r>
          </a:p>
        </p:txBody>
      </p:sp>
    </p:spTree>
    <p:extLst>
      <p:ext uri="{BB962C8B-B14F-4D97-AF65-F5344CB8AC3E}">
        <p14:creationId xmlns:p14="http://schemas.microsoft.com/office/powerpoint/2010/main" val="2472219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4" y="1600200"/>
            <a:ext cx="8670175" cy="4756150"/>
          </a:xfrm>
        </p:spPr>
        <p:txBody>
          <a:bodyPr>
            <a:normAutofit/>
          </a:bodyPr>
          <a:lstStyle/>
          <a:p>
            <a:r>
              <a:rPr lang="en-US" sz="3400" dirty="0" smtClean="0"/>
              <a:t>Gas in star’s outer atmosphere driven by the transfer of momentum from radiation</a:t>
            </a:r>
          </a:p>
          <a:p>
            <a:r>
              <a:rPr lang="en-US" sz="3400" dirty="0" smtClean="0"/>
              <a:t>Momentum transfers through atomic absorption</a:t>
            </a:r>
          </a:p>
          <a:p>
            <a:r>
              <a:rPr lang="en-US" sz="3400" dirty="0" smtClean="0"/>
              <a:t>Absorbing atoms drag surrounding gas through particle-particle interactions</a:t>
            </a:r>
          </a:p>
          <a:p>
            <a:r>
              <a:rPr lang="en-US" sz="3400" dirty="0" smtClean="0"/>
              <a:t>Bulk movement of gas causes larger mass loss in hotter, more massive stars</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49</a:t>
            </a:fld>
            <a:endParaRPr lang="en-US"/>
          </a:p>
        </p:txBody>
      </p:sp>
      <p:sp>
        <p:nvSpPr>
          <p:cNvPr id="8" name="Title 1"/>
          <p:cNvSpPr>
            <a:spLocks noGrp="1"/>
          </p:cNvSpPr>
          <p:nvPr>
            <p:ph type="title"/>
          </p:nvPr>
        </p:nvSpPr>
        <p:spPr/>
        <p:txBody>
          <a:bodyPr>
            <a:normAutofit fontScale="90000"/>
          </a:bodyPr>
          <a:lstStyle/>
          <a:p>
            <a:r>
              <a:rPr lang="en-US" dirty="0" smtClean="0">
                <a:solidFill>
                  <a:srgbClr val="3366FF"/>
                </a:solidFill>
              </a:rPr>
              <a:t>Line-driven </a:t>
            </a:r>
            <a:r>
              <a:rPr lang="en-US" dirty="0" smtClean="0"/>
              <a:t>Winds:</a:t>
            </a:r>
            <a:br>
              <a:rPr lang="en-US" dirty="0" smtClean="0"/>
            </a:br>
            <a:r>
              <a:rPr lang="en-US" dirty="0" smtClean="0"/>
              <a:t>Summary</a:t>
            </a:r>
            <a:endParaRPr lang="en-US" dirty="0"/>
          </a:p>
        </p:txBody>
      </p:sp>
      <p:sp>
        <p:nvSpPr>
          <p:cNvPr id="10" name="Oval 9"/>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278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733"/>
            <a:ext cx="8229600" cy="1067288"/>
          </a:xfrm>
        </p:spPr>
        <p:txBody>
          <a:bodyPr>
            <a:normAutofit/>
          </a:bodyPr>
          <a:lstStyle/>
          <a:p>
            <a:r>
              <a:rPr lang="en-US" dirty="0" smtClean="0"/>
              <a:t>The Winds Wrap Up</a:t>
            </a:r>
            <a:endParaRPr lang="en-US" dirty="0"/>
          </a:p>
        </p:txBody>
      </p:sp>
      <p:sp>
        <p:nvSpPr>
          <p:cNvPr id="3" name="Content Placeholder 2"/>
          <p:cNvSpPr>
            <a:spLocks noGrp="1"/>
          </p:cNvSpPr>
          <p:nvPr>
            <p:ph idx="1"/>
          </p:nvPr>
        </p:nvSpPr>
        <p:spPr>
          <a:xfrm>
            <a:off x="256721" y="1186438"/>
            <a:ext cx="8593401" cy="5169911"/>
          </a:xfrm>
        </p:spPr>
        <p:txBody>
          <a:bodyPr>
            <a:normAutofit/>
          </a:bodyPr>
          <a:lstStyle/>
          <a:p>
            <a:pPr marL="0" indent="0" algn="ctr">
              <a:spcBef>
                <a:spcPts val="1272"/>
              </a:spcBef>
              <a:buNone/>
            </a:pPr>
            <a:r>
              <a:rPr lang="en-US" sz="2800" b="1" dirty="0" smtClean="0">
                <a:solidFill>
                  <a:srgbClr val="000000"/>
                </a:solidFill>
              </a:rPr>
              <a:t>Stellar winds in late stages of stellar evolution dramatically affect host stars and surrounding ISM</a:t>
            </a:r>
          </a:p>
          <a:p>
            <a:pPr marL="0" indent="0" algn="ctr">
              <a:spcBef>
                <a:spcPts val="1272"/>
              </a:spcBef>
              <a:buNone/>
            </a:pPr>
            <a:r>
              <a:rPr lang="en-US" sz="2800" b="1" dirty="0" smtClean="0">
                <a:solidFill>
                  <a:srgbClr val="000000"/>
                </a:solidFill>
              </a:rPr>
              <a:t>Convection mixes products of </a:t>
            </a:r>
            <a:r>
              <a:rPr lang="en-US" sz="2800" b="1" dirty="0" err="1" smtClean="0">
                <a:solidFill>
                  <a:srgbClr val="000000"/>
                </a:solidFill>
              </a:rPr>
              <a:t>nucleosynthesis</a:t>
            </a:r>
            <a:r>
              <a:rPr lang="en-US" sz="2800" b="1" dirty="0" smtClean="0">
                <a:solidFill>
                  <a:srgbClr val="000000"/>
                </a:solidFill>
              </a:rPr>
              <a:t> from star interiors to outer atmospheres</a:t>
            </a:r>
          </a:p>
          <a:p>
            <a:pPr marL="0" indent="0" algn="ctr">
              <a:spcBef>
                <a:spcPts val="1272"/>
              </a:spcBef>
              <a:buNone/>
            </a:pPr>
            <a:r>
              <a:rPr lang="en-US" sz="2800" b="1" dirty="0" smtClean="0">
                <a:solidFill>
                  <a:srgbClr val="FF0000"/>
                </a:solidFill>
              </a:rPr>
              <a:t>AGB</a:t>
            </a:r>
            <a:r>
              <a:rPr lang="en-US" sz="2800" b="1" dirty="0" smtClean="0">
                <a:solidFill>
                  <a:srgbClr val="000000"/>
                </a:solidFill>
              </a:rPr>
              <a:t> stars use short-term pulsations for creation of </a:t>
            </a:r>
            <a:r>
              <a:rPr lang="en-US" sz="2800" b="1" dirty="0" smtClean="0">
                <a:solidFill>
                  <a:srgbClr val="FF0000"/>
                </a:solidFill>
              </a:rPr>
              <a:t>dusty winds</a:t>
            </a:r>
            <a:r>
              <a:rPr lang="en-US" sz="2800" b="1" dirty="0" smtClean="0">
                <a:solidFill>
                  <a:srgbClr val="000000"/>
                </a:solidFill>
              </a:rPr>
              <a:t> driven by radiation</a:t>
            </a:r>
          </a:p>
          <a:p>
            <a:pPr marL="0" indent="0" algn="ctr">
              <a:spcBef>
                <a:spcPts val="1272"/>
              </a:spcBef>
              <a:buNone/>
            </a:pPr>
            <a:r>
              <a:rPr lang="en-US" sz="2800" b="1" dirty="0" smtClean="0">
                <a:solidFill>
                  <a:srgbClr val="FF0000"/>
                </a:solidFill>
              </a:rPr>
              <a:t>RSG</a:t>
            </a:r>
            <a:r>
              <a:rPr lang="en-US" sz="2800" b="1" dirty="0" smtClean="0">
                <a:solidFill>
                  <a:srgbClr val="000000"/>
                </a:solidFill>
              </a:rPr>
              <a:t> stars use convection to condense and radiation pressure to accelerate their </a:t>
            </a:r>
            <a:r>
              <a:rPr lang="en-US" sz="2800" b="1" dirty="0" smtClean="0">
                <a:solidFill>
                  <a:srgbClr val="FF0000"/>
                </a:solidFill>
              </a:rPr>
              <a:t>dusty </a:t>
            </a:r>
            <a:r>
              <a:rPr lang="en-US" sz="2800" b="1" dirty="0" smtClean="0">
                <a:solidFill>
                  <a:srgbClr val="000000"/>
                </a:solidFill>
              </a:rPr>
              <a:t>winds</a:t>
            </a:r>
          </a:p>
          <a:p>
            <a:pPr marL="0" indent="0" algn="ctr">
              <a:spcBef>
                <a:spcPts val="1272"/>
              </a:spcBef>
              <a:buNone/>
            </a:pPr>
            <a:r>
              <a:rPr lang="en-US" sz="2800" b="1" dirty="0" smtClean="0">
                <a:solidFill>
                  <a:srgbClr val="3366FF"/>
                </a:solidFill>
              </a:rPr>
              <a:t>WRs</a:t>
            </a:r>
            <a:r>
              <a:rPr lang="en-US" sz="2800" b="1" dirty="0" smtClean="0">
                <a:solidFill>
                  <a:srgbClr val="000000"/>
                </a:solidFill>
              </a:rPr>
              <a:t> and </a:t>
            </a:r>
            <a:r>
              <a:rPr lang="en-US" sz="2800" b="1" dirty="0" smtClean="0">
                <a:solidFill>
                  <a:srgbClr val="3366FF"/>
                </a:solidFill>
              </a:rPr>
              <a:t>LBVs </a:t>
            </a:r>
            <a:r>
              <a:rPr lang="en-US" sz="2800" b="1" dirty="0" smtClean="0">
                <a:solidFill>
                  <a:srgbClr val="000000"/>
                </a:solidFill>
              </a:rPr>
              <a:t>accelerate ions via atomic absorption to create </a:t>
            </a:r>
            <a:r>
              <a:rPr lang="en-US" sz="2800" b="1" dirty="0" smtClean="0">
                <a:solidFill>
                  <a:srgbClr val="3366FF"/>
                </a:solidFill>
              </a:rPr>
              <a:t>line-driven </a:t>
            </a:r>
            <a:r>
              <a:rPr lang="en-US" sz="2800" b="1" dirty="0" smtClean="0">
                <a:solidFill>
                  <a:srgbClr val="000000"/>
                </a:solidFill>
              </a:rPr>
              <a:t>winds</a:t>
            </a:r>
            <a:endParaRPr lang="en-US" sz="2800" b="1" dirty="0">
              <a:solidFill>
                <a:srgbClr val="000000"/>
              </a:solidFill>
            </a:endParaRPr>
          </a:p>
        </p:txBody>
      </p:sp>
      <p:sp>
        <p:nvSpPr>
          <p:cNvPr id="5" name="Slide Number Placeholder 4"/>
          <p:cNvSpPr>
            <a:spLocks noGrp="1"/>
          </p:cNvSpPr>
          <p:nvPr>
            <p:ph type="sldNum" sz="quarter" idx="12"/>
          </p:nvPr>
        </p:nvSpPr>
        <p:spPr/>
        <p:txBody>
          <a:bodyPr/>
          <a:lstStyle/>
          <a:p>
            <a:fld id="{2AEA1A1E-F5B2-6F40-9B1C-BBBBCA62E90C}" type="slidenum">
              <a:rPr lang="en-US" smtClean="0"/>
              <a:t>50</a:t>
            </a:fld>
            <a:endParaRPr lang="en-US"/>
          </a:p>
        </p:txBody>
      </p:sp>
      <p:sp>
        <p:nvSpPr>
          <p:cNvPr id="8" name="Footer Placeholder 3"/>
          <p:cNvSpPr>
            <a:spLocks noGrp="1"/>
          </p:cNvSpPr>
          <p:nvPr>
            <p:ph type="ftr" sz="quarter" idx="11"/>
          </p:nvPr>
        </p:nvSpPr>
        <p:spPr>
          <a:xfrm>
            <a:off x="3124200" y="6356350"/>
            <a:ext cx="2895600" cy="365125"/>
          </a:xfrm>
        </p:spPr>
        <p:txBody>
          <a:bodyPr/>
          <a:lstStyle/>
          <a:p>
            <a:r>
              <a:rPr lang="en-US" dirty="0" smtClean="0"/>
              <a:t>Bringing it Back Around</a:t>
            </a:r>
            <a:endParaRPr lang="en-US" dirty="0"/>
          </a:p>
        </p:txBody>
      </p:sp>
      <p:grpSp>
        <p:nvGrpSpPr>
          <p:cNvPr id="9" name="Group 8"/>
          <p:cNvGrpSpPr/>
          <p:nvPr/>
        </p:nvGrpSpPr>
        <p:grpSpPr>
          <a:xfrm>
            <a:off x="7658234" y="129388"/>
            <a:ext cx="1362018" cy="534339"/>
            <a:chOff x="7658234" y="129388"/>
            <a:chExt cx="1362018" cy="534339"/>
          </a:xfrm>
        </p:grpSpPr>
        <p:sp>
          <p:nvSpPr>
            <p:cNvPr id="10" name="Oval 9"/>
            <p:cNvSpPr/>
            <p:nvPr/>
          </p:nvSpPr>
          <p:spPr>
            <a:xfrm>
              <a:off x="7658234"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8054685" y="129388"/>
              <a:ext cx="534339" cy="534339"/>
            </a:xfrm>
            <a:prstGeom prst="ellipse">
              <a:avLst/>
            </a:prstGeom>
            <a:gradFill flip="none" rotWithShape="1">
              <a:gsLst>
                <a:gs pos="0">
                  <a:schemeClr val="bg1">
                    <a:lumMod val="95000"/>
                  </a:schemeClr>
                </a:gs>
                <a:gs pos="100000">
                  <a:srgbClr val="FFFF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32735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My Work</a:t>
            </a:r>
            <a:endParaRPr lang="en-US" dirty="0"/>
          </a:p>
        </p:txBody>
      </p:sp>
      <p:sp>
        <p:nvSpPr>
          <p:cNvPr id="3" name="Content Placeholder 2"/>
          <p:cNvSpPr>
            <a:spLocks noGrp="1"/>
          </p:cNvSpPr>
          <p:nvPr>
            <p:ph idx="1"/>
          </p:nvPr>
        </p:nvSpPr>
        <p:spPr>
          <a:xfrm>
            <a:off x="72326" y="1780536"/>
            <a:ext cx="3956037" cy="4575813"/>
          </a:xfrm>
        </p:spPr>
        <p:txBody>
          <a:bodyPr>
            <a:normAutofit/>
          </a:bodyPr>
          <a:lstStyle/>
          <a:p>
            <a:r>
              <a:rPr lang="en-US" sz="2800" dirty="0" smtClean="0"/>
              <a:t>AGB phase is last stellar phase for all stars with </a:t>
            </a:r>
            <a:br>
              <a:rPr lang="en-US" sz="2800" dirty="0" smtClean="0"/>
            </a:br>
            <a:r>
              <a:rPr lang="en-US" sz="2800" dirty="0" smtClean="0"/>
              <a:t>0.8 &lt; M</a:t>
            </a:r>
            <a:r>
              <a:rPr lang="en-US" sz="2800" baseline="-25000" dirty="0" smtClean="0"/>
              <a:t>*</a:t>
            </a:r>
            <a:r>
              <a:rPr lang="en-US" sz="2800" dirty="0" smtClean="0"/>
              <a:t> &lt; 10 M</a:t>
            </a:r>
            <a:r>
              <a:rPr lang="en-US" sz="2800" baseline="-25000" dirty="0"/>
              <a:t>⊙</a:t>
            </a:r>
            <a:r>
              <a:rPr lang="en-US" sz="2800" dirty="0" smtClean="0"/>
              <a:t> </a:t>
            </a:r>
            <a:br>
              <a:rPr lang="en-US" sz="2800" dirty="0" smtClean="0"/>
            </a:br>
            <a:endParaRPr lang="en-US" sz="2800" dirty="0" smtClean="0"/>
          </a:p>
          <a:p>
            <a:r>
              <a:rPr lang="en-US" sz="2800" dirty="0" smtClean="0"/>
              <a:t>If identified, should be seen nearly everywhere in Galaxy, even to far side</a:t>
            </a:r>
            <a:endParaRPr lang="en-US" sz="2800" dirty="0"/>
          </a:p>
        </p:txBody>
      </p:sp>
      <p:sp>
        <p:nvSpPr>
          <p:cNvPr id="4" name="Footer Placeholder 3"/>
          <p:cNvSpPr>
            <a:spLocks noGrp="1"/>
          </p:cNvSpPr>
          <p:nvPr>
            <p:ph type="ftr" sz="quarter" idx="11"/>
          </p:nvPr>
        </p:nvSpPr>
        <p:spPr/>
        <p:txBody>
          <a:bodyPr/>
          <a:lstStyle/>
          <a:p>
            <a:r>
              <a:rPr lang="en-US" dirty="0" smtClean="0"/>
              <a:t>My Work</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51</a:t>
            </a:fld>
            <a:endParaRPr lang="en-US"/>
          </a:p>
        </p:txBody>
      </p:sp>
      <p:sp>
        <p:nvSpPr>
          <p:cNvPr id="16" name="TextBox 15"/>
          <p:cNvSpPr txBox="1"/>
          <p:nvPr/>
        </p:nvSpPr>
        <p:spPr>
          <a:xfrm>
            <a:off x="5567865" y="5785295"/>
            <a:ext cx="2334911" cy="369332"/>
          </a:xfrm>
          <a:prstGeom prst="rect">
            <a:avLst/>
          </a:prstGeom>
          <a:noFill/>
        </p:spPr>
        <p:txBody>
          <a:bodyPr wrap="square" rtlCol="0">
            <a:spAutoFit/>
          </a:bodyPr>
          <a:lstStyle/>
          <a:p>
            <a:r>
              <a:rPr lang="en-US" dirty="0" smtClean="0"/>
              <a:t>IMF</a:t>
            </a:r>
            <a:r>
              <a:rPr lang="en-US" dirty="0"/>
              <a:t> </a:t>
            </a:r>
            <a:r>
              <a:rPr lang="en-US" dirty="0" smtClean="0"/>
              <a:t>from </a:t>
            </a:r>
            <a:r>
              <a:rPr lang="en-US" dirty="0" err="1" smtClean="0"/>
              <a:t>Kroupa</a:t>
            </a:r>
            <a:r>
              <a:rPr lang="en-US" dirty="0" smtClean="0"/>
              <a:t> 2001</a:t>
            </a:r>
            <a:endParaRPr lang="en-US" dirty="0"/>
          </a:p>
        </p:txBody>
      </p:sp>
      <p:pic>
        <p:nvPicPr>
          <p:cNvPr id="17" name="Picture 16" descr="IMF_rel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3992" y="1815306"/>
            <a:ext cx="4802140" cy="3841712"/>
          </a:xfrm>
          <a:prstGeom prst="rect">
            <a:avLst/>
          </a:prstGeom>
          <a:ln>
            <a:solidFill>
              <a:srgbClr val="000000"/>
            </a:solidFill>
          </a:ln>
        </p:spPr>
      </p:pic>
      <p:sp>
        <p:nvSpPr>
          <p:cNvPr id="18" name="TextBox 17"/>
          <p:cNvSpPr txBox="1"/>
          <p:nvPr/>
        </p:nvSpPr>
        <p:spPr>
          <a:xfrm>
            <a:off x="1188464" y="1232972"/>
            <a:ext cx="7227480" cy="369332"/>
          </a:xfrm>
          <a:prstGeom prst="rect">
            <a:avLst/>
          </a:prstGeom>
          <a:noFill/>
        </p:spPr>
        <p:txBody>
          <a:bodyPr wrap="square" rtlCol="0">
            <a:spAutoFit/>
          </a:bodyPr>
          <a:lstStyle/>
          <a:p>
            <a:pPr algn="ctr"/>
            <a:r>
              <a:rPr lang="en-US" b="1" dirty="0"/>
              <a:t>AGB Stars Probing </a:t>
            </a:r>
            <a:r>
              <a:rPr lang="en-US" b="1" dirty="0" smtClean="0"/>
              <a:t>the </a:t>
            </a:r>
            <a:r>
              <a:rPr lang="en-US" b="1" dirty="0"/>
              <a:t>Structure and Evolution of the Milky </a:t>
            </a:r>
            <a:r>
              <a:rPr lang="en-US" b="1" dirty="0" smtClean="0"/>
              <a:t>Way</a:t>
            </a:r>
            <a:endParaRPr lang="en-US" b="1" dirty="0"/>
          </a:p>
        </p:txBody>
      </p:sp>
    </p:spTree>
    <p:extLst>
      <p:ext uri="{BB962C8B-B14F-4D97-AF65-F5344CB8AC3E}">
        <p14:creationId xmlns:p14="http://schemas.microsoft.com/office/powerpoint/2010/main" val="12364728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My Work</a:t>
            </a:r>
            <a:endParaRPr lang="en-US" dirty="0"/>
          </a:p>
        </p:txBody>
      </p:sp>
      <p:sp>
        <p:nvSpPr>
          <p:cNvPr id="4" name="Footer Placeholder 3"/>
          <p:cNvSpPr>
            <a:spLocks noGrp="1"/>
          </p:cNvSpPr>
          <p:nvPr>
            <p:ph type="ftr" sz="quarter" idx="11"/>
          </p:nvPr>
        </p:nvSpPr>
        <p:spPr/>
        <p:txBody>
          <a:bodyPr/>
          <a:lstStyle/>
          <a:p>
            <a:r>
              <a:rPr lang="en-US" dirty="0" smtClean="0"/>
              <a:t>My Work</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52</a:t>
            </a:fld>
            <a:endParaRPr lang="en-US"/>
          </a:p>
        </p:txBody>
      </p:sp>
      <p:pic>
        <p:nvPicPr>
          <p:cNvPr id="8" name="Picture 7"/>
          <p:cNvPicPr>
            <a:picLocks noChangeAspect="1"/>
          </p:cNvPicPr>
          <p:nvPr/>
        </p:nvPicPr>
        <p:blipFill>
          <a:blip r:embed="rId3"/>
          <a:stretch>
            <a:fillRect/>
          </a:stretch>
        </p:blipFill>
        <p:spPr>
          <a:xfrm>
            <a:off x="277594" y="1515732"/>
            <a:ext cx="6212990" cy="4976014"/>
          </a:xfrm>
          <a:prstGeom prst="rect">
            <a:avLst/>
          </a:prstGeom>
          <a:solidFill>
            <a:schemeClr val="bg1"/>
          </a:solidFill>
          <a:ln>
            <a:solidFill>
              <a:schemeClr val="tx1"/>
            </a:solidFill>
          </a:ln>
        </p:spPr>
      </p:pic>
      <p:sp>
        <p:nvSpPr>
          <p:cNvPr id="9" name="TextBox 8"/>
          <p:cNvSpPr txBox="1"/>
          <p:nvPr/>
        </p:nvSpPr>
        <p:spPr>
          <a:xfrm>
            <a:off x="6619860" y="3476298"/>
            <a:ext cx="2344534" cy="1200329"/>
          </a:xfrm>
          <a:prstGeom prst="rect">
            <a:avLst/>
          </a:prstGeom>
          <a:noFill/>
        </p:spPr>
        <p:txBody>
          <a:bodyPr wrap="square" rtlCol="0">
            <a:spAutoFit/>
          </a:bodyPr>
          <a:lstStyle/>
          <a:p>
            <a:pPr algn="ctr"/>
            <a:r>
              <a:rPr lang="en-US" i="1" dirty="0" smtClean="0"/>
              <a:t>C-rich and O-rich AGB star emission </a:t>
            </a:r>
            <a:br>
              <a:rPr lang="en-US" i="1" dirty="0" smtClean="0"/>
            </a:br>
            <a:r>
              <a:rPr lang="en-US" i="1" dirty="0" smtClean="0"/>
              <a:t>in</a:t>
            </a:r>
            <a:r>
              <a:rPr lang="en-US" i="1" dirty="0"/>
              <a:t> </a:t>
            </a:r>
            <a:r>
              <a:rPr lang="en-US" i="1" dirty="0" smtClean="0"/>
              <a:t>the IR </a:t>
            </a:r>
            <a:br>
              <a:rPr lang="en-US" i="1" dirty="0" smtClean="0"/>
            </a:br>
            <a:r>
              <a:rPr lang="en-US" i="1" dirty="0" smtClean="0"/>
              <a:t>(Ishihara et al 2011)</a:t>
            </a:r>
            <a:endParaRPr lang="en-US" i="1" dirty="0"/>
          </a:p>
        </p:txBody>
      </p:sp>
      <p:sp>
        <p:nvSpPr>
          <p:cNvPr id="11" name="TextBox 10"/>
          <p:cNvSpPr txBox="1"/>
          <p:nvPr/>
        </p:nvSpPr>
        <p:spPr>
          <a:xfrm rot="16200000">
            <a:off x="-1318622" y="3647150"/>
            <a:ext cx="3847199" cy="461665"/>
          </a:xfrm>
          <a:prstGeom prst="rect">
            <a:avLst/>
          </a:prstGeom>
          <a:solidFill>
            <a:schemeClr val="bg1"/>
          </a:solidFill>
        </p:spPr>
        <p:txBody>
          <a:bodyPr wrap="square" rtlCol="0">
            <a:spAutoFit/>
          </a:bodyPr>
          <a:lstStyle/>
          <a:p>
            <a:pPr algn="ctr"/>
            <a:r>
              <a:rPr lang="en-US" sz="2400" dirty="0" smtClean="0"/>
              <a:t>Intensity</a:t>
            </a:r>
            <a:endParaRPr lang="en-US" sz="2400" dirty="0"/>
          </a:p>
        </p:txBody>
      </p:sp>
      <p:sp>
        <p:nvSpPr>
          <p:cNvPr id="13" name="TextBox 12"/>
          <p:cNvSpPr txBox="1"/>
          <p:nvPr/>
        </p:nvSpPr>
        <p:spPr>
          <a:xfrm>
            <a:off x="2500115" y="6116117"/>
            <a:ext cx="2267694" cy="400110"/>
          </a:xfrm>
          <a:prstGeom prst="rect">
            <a:avLst/>
          </a:prstGeom>
          <a:solidFill>
            <a:srgbClr val="FFFFFF"/>
          </a:solidFill>
        </p:spPr>
        <p:txBody>
          <a:bodyPr wrap="square" rtlCol="0">
            <a:spAutoFit/>
          </a:bodyPr>
          <a:lstStyle/>
          <a:p>
            <a:r>
              <a:rPr lang="en-US" sz="2000" dirty="0" smtClean="0"/>
              <a:t>Wavelength (µm)</a:t>
            </a:r>
            <a:endParaRPr lang="en-US" sz="2000" dirty="0"/>
          </a:p>
        </p:txBody>
      </p:sp>
      <p:sp>
        <p:nvSpPr>
          <p:cNvPr id="15" name="Freeform 14"/>
          <p:cNvSpPr/>
          <p:nvPr/>
        </p:nvSpPr>
        <p:spPr>
          <a:xfrm>
            <a:off x="1796086" y="1808703"/>
            <a:ext cx="4555109" cy="1808704"/>
          </a:xfrm>
          <a:custGeom>
            <a:avLst/>
            <a:gdLst>
              <a:gd name="connsiteX0" fmla="*/ 0 w 4555109"/>
              <a:gd name="connsiteY0" fmla="*/ 1808704 h 1808704"/>
              <a:gd name="connsiteX1" fmla="*/ 51316 w 4555109"/>
              <a:gd name="connsiteY1" fmla="*/ 1706082 h 1808704"/>
              <a:gd name="connsiteX2" fmla="*/ 89804 w 4555109"/>
              <a:gd name="connsiteY2" fmla="*/ 1693254 h 1808704"/>
              <a:gd name="connsiteX3" fmla="*/ 179608 w 4555109"/>
              <a:gd name="connsiteY3" fmla="*/ 1577805 h 1808704"/>
              <a:gd name="connsiteX4" fmla="*/ 192438 w 4555109"/>
              <a:gd name="connsiteY4" fmla="*/ 1539322 h 1808704"/>
              <a:gd name="connsiteX5" fmla="*/ 218096 w 4555109"/>
              <a:gd name="connsiteY5" fmla="*/ 1500839 h 1808704"/>
              <a:gd name="connsiteX6" fmla="*/ 269413 w 4555109"/>
              <a:gd name="connsiteY6" fmla="*/ 1398218 h 1808704"/>
              <a:gd name="connsiteX7" fmla="*/ 282242 w 4555109"/>
              <a:gd name="connsiteY7" fmla="*/ 1346907 h 1808704"/>
              <a:gd name="connsiteX8" fmla="*/ 295071 w 4555109"/>
              <a:gd name="connsiteY8" fmla="*/ 1308424 h 1808704"/>
              <a:gd name="connsiteX9" fmla="*/ 320729 w 4555109"/>
              <a:gd name="connsiteY9" fmla="*/ 1192975 h 1808704"/>
              <a:gd name="connsiteX10" fmla="*/ 346388 w 4555109"/>
              <a:gd name="connsiteY10" fmla="*/ 1167319 h 1808704"/>
              <a:gd name="connsiteX11" fmla="*/ 384875 w 4555109"/>
              <a:gd name="connsiteY11" fmla="*/ 1141664 h 1808704"/>
              <a:gd name="connsiteX12" fmla="*/ 525996 w 4555109"/>
              <a:gd name="connsiteY12" fmla="*/ 1103181 h 1808704"/>
              <a:gd name="connsiteX13" fmla="*/ 628630 w 4555109"/>
              <a:gd name="connsiteY13" fmla="*/ 1064698 h 1808704"/>
              <a:gd name="connsiteX14" fmla="*/ 705605 w 4555109"/>
              <a:gd name="connsiteY14" fmla="*/ 1039043 h 1808704"/>
              <a:gd name="connsiteX15" fmla="*/ 731263 w 4555109"/>
              <a:gd name="connsiteY15" fmla="*/ 1013387 h 1808704"/>
              <a:gd name="connsiteX16" fmla="*/ 756922 w 4555109"/>
              <a:gd name="connsiteY16" fmla="*/ 974904 h 1808704"/>
              <a:gd name="connsiteX17" fmla="*/ 833897 w 4555109"/>
              <a:gd name="connsiteY17" fmla="*/ 936421 h 1808704"/>
              <a:gd name="connsiteX18" fmla="*/ 872384 w 4555109"/>
              <a:gd name="connsiteY18" fmla="*/ 885110 h 1808704"/>
              <a:gd name="connsiteX19" fmla="*/ 898043 w 4555109"/>
              <a:gd name="connsiteY19" fmla="*/ 859455 h 1808704"/>
              <a:gd name="connsiteX20" fmla="*/ 949359 w 4555109"/>
              <a:gd name="connsiteY20" fmla="*/ 782489 h 1808704"/>
              <a:gd name="connsiteX21" fmla="*/ 975018 w 4555109"/>
              <a:gd name="connsiteY21" fmla="*/ 756834 h 1808704"/>
              <a:gd name="connsiteX22" fmla="*/ 1051993 w 4555109"/>
              <a:gd name="connsiteY22" fmla="*/ 667040 h 1808704"/>
              <a:gd name="connsiteX23" fmla="*/ 1128968 w 4555109"/>
              <a:gd name="connsiteY23" fmla="*/ 628557 h 1808704"/>
              <a:gd name="connsiteX24" fmla="*/ 1205943 w 4555109"/>
              <a:gd name="connsiteY24" fmla="*/ 602901 h 1808704"/>
              <a:gd name="connsiteX25" fmla="*/ 1244430 w 4555109"/>
              <a:gd name="connsiteY25" fmla="*/ 577246 h 1808704"/>
              <a:gd name="connsiteX26" fmla="*/ 1270089 w 4555109"/>
              <a:gd name="connsiteY26" fmla="*/ 551591 h 1808704"/>
              <a:gd name="connsiteX27" fmla="*/ 1347064 w 4555109"/>
              <a:gd name="connsiteY27" fmla="*/ 538763 h 1808704"/>
              <a:gd name="connsiteX28" fmla="*/ 1359893 w 4555109"/>
              <a:gd name="connsiteY28" fmla="*/ 500280 h 1808704"/>
              <a:gd name="connsiteX29" fmla="*/ 1462527 w 4555109"/>
              <a:gd name="connsiteY29" fmla="*/ 423314 h 1808704"/>
              <a:gd name="connsiteX30" fmla="*/ 1501014 w 4555109"/>
              <a:gd name="connsiteY30" fmla="*/ 359175 h 1808704"/>
              <a:gd name="connsiteX31" fmla="*/ 1552331 w 4555109"/>
              <a:gd name="connsiteY31" fmla="*/ 256554 h 1808704"/>
              <a:gd name="connsiteX32" fmla="*/ 1565160 w 4555109"/>
              <a:gd name="connsiteY32" fmla="*/ 205243 h 1808704"/>
              <a:gd name="connsiteX33" fmla="*/ 1590818 w 4555109"/>
              <a:gd name="connsiteY33" fmla="*/ 166760 h 1808704"/>
              <a:gd name="connsiteX34" fmla="*/ 1667794 w 4555109"/>
              <a:gd name="connsiteY34" fmla="*/ 141105 h 1808704"/>
              <a:gd name="connsiteX35" fmla="*/ 1731939 w 4555109"/>
              <a:gd name="connsiteY35" fmla="*/ 76966 h 1808704"/>
              <a:gd name="connsiteX36" fmla="*/ 1744769 w 4555109"/>
              <a:gd name="connsiteY36" fmla="*/ 38483 h 1808704"/>
              <a:gd name="connsiteX37" fmla="*/ 1821744 w 4555109"/>
              <a:gd name="connsiteY37" fmla="*/ 0 h 1808704"/>
              <a:gd name="connsiteX38" fmla="*/ 1873060 w 4555109"/>
              <a:gd name="connsiteY38" fmla="*/ 12828 h 1808704"/>
              <a:gd name="connsiteX39" fmla="*/ 1924377 w 4555109"/>
              <a:gd name="connsiteY39" fmla="*/ 128277 h 1808704"/>
              <a:gd name="connsiteX40" fmla="*/ 1937206 w 4555109"/>
              <a:gd name="connsiteY40" fmla="*/ 166760 h 1808704"/>
              <a:gd name="connsiteX41" fmla="*/ 1962865 w 4555109"/>
              <a:gd name="connsiteY41" fmla="*/ 192416 h 1808704"/>
              <a:gd name="connsiteX42" fmla="*/ 1988523 w 4555109"/>
              <a:gd name="connsiteY42" fmla="*/ 269382 h 1808704"/>
              <a:gd name="connsiteX43" fmla="*/ 2027011 w 4555109"/>
              <a:gd name="connsiteY43" fmla="*/ 384831 h 1808704"/>
              <a:gd name="connsiteX44" fmla="*/ 2039840 w 4555109"/>
              <a:gd name="connsiteY44" fmla="*/ 423314 h 1808704"/>
              <a:gd name="connsiteX45" fmla="*/ 2065498 w 4555109"/>
              <a:gd name="connsiteY45" fmla="*/ 461797 h 1808704"/>
              <a:gd name="connsiteX46" fmla="*/ 2078327 w 4555109"/>
              <a:gd name="connsiteY46" fmla="*/ 564418 h 1808704"/>
              <a:gd name="connsiteX47" fmla="*/ 2103986 w 4555109"/>
              <a:gd name="connsiteY47" fmla="*/ 590074 h 1808704"/>
              <a:gd name="connsiteX48" fmla="*/ 2193790 w 4555109"/>
              <a:gd name="connsiteY48" fmla="*/ 628557 h 1808704"/>
              <a:gd name="connsiteX49" fmla="*/ 2219448 w 4555109"/>
              <a:gd name="connsiteY49" fmla="*/ 705523 h 1808704"/>
              <a:gd name="connsiteX50" fmla="*/ 2232278 w 4555109"/>
              <a:gd name="connsiteY50" fmla="*/ 744006 h 1808704"/>
              <a:gd name="connsiteX51" fmla="*/ 2245107 w 4555109"/>
              <a:gd name="connsiteY51" fmla="*/ 949249 h 1808704"/>
              <a:gd name="connsiteX52" fmla="*/ 2257936 w 4555109"/>
              <a:gd name="connsiteY52" fmla="*/ 910766 h 1808704"/>
              <a:gd name="connsiteX53" fmla="*/ 2270765 w 4555109"/>
              <a:gd name="connsiteY53" fmla="*/ 756834 h 1808704"/>
              <a:gd name="connsiteX54" fmla="*/ 2283594 w 4555109"/>
              <a:gd name="connsiteY54" fmla="*/ 718351 h 1808704"/>
              <a:gd name="connsiteX55" fmla="*/ 2360569 w 4555109"/>
              <a:gd name="connsiteY55" fmla="*/ 692695 h 1808704"/>
              <a:gd name="connsiteX56" fmla="*/ 2463203 w 4555109"/>
              <a:gd name="connsiteY56" fmla="*/ 705523 h 1808704"/>
              <a:gd name="connsiteX57" fmla="*/ 2527349 w 4555109"/>
              <a:gd name="connsiteY57" fmla="*/ 744006 h 1808704"/>
              <a:gd name="connsiteX58" fmla="*/ 2578665 w 4555109"/>
              <a:gd name="connsiteY58" fmla="*/ 756834 h 1808704"/>
              <a:gd name="connsiteX59" fmla="*/ 2617153 w 4555109"/>
              <a:gd name="connsiteY59" fmla="*/ 769661 h 1808704"/>
              <a:gd name="connsiteX60" fmla="*/ 2629982 w 4555109"/>
              <a:gd name="connsiteY60" fmla="*/ 808144 h 1808704"/>
              <a:gd name="connsiteX61" fmla="*/ 2706957 w 4555109"/>
              <a:gd name="connsiteY61" fmla="*/ 833800 h 1808704"/>
              <a:gd name="connsiteX62" fmla="*/ 2732616 w 4555109"/>
              <a:gd name="connsiteY62" fmla="*/ 859455 h 1808704"/>
              <a:gd name="connsiteX63" fmla="*/ 2809591 w 4555109"/>
              <a:gd name="connsiteY63" fmla="*/ 910766 h 1808704"/>
              <a:gd name="connsiteX64" fmla="*/ 2873737 w 4555109"/>
              <a:gd name="connsiteY64" fmla="*/ 987732 h 1808704"/>
              <a:gd name="connsiteX65" fmla="*/ 2950712 w 4555109"/>
              <a:gd name="connsiteY65" fmla="*/ 1013387 h 1808704"/>
              <a:gd name="connsiteX66" fmla="*/ 2989199 w 4555109"/>
              <a:gd name="connsiteY66" fmla="*/ 1039043 h 1808704"/>
              <a:gd name="connsiteX67" fmla="*/ 3027687 w 4555109"/>
              <a:gd name="connsiteY67" fmla="*/ 1051870 h 1808704"/>
              <a:gd name="connsiteX68" fmla="*/ 3130320 w 4555109"/>
              <a:gd name="connsiteY68" fmla="*/ 1103181 h 1808704"/>
              <a:gd name="connsiteX69" fmla="*/ 3309929 w 4555109"/>
              <a:gd name="connsiteY69" fmla="*/ 1116009 h 1808704"/>
              <a:gd name="connsiteX70" fmla="*/ 3348416 w 4555109"/>
              <a:gd name="connsiteY70" fmla="*/ 1141664 h 1808704"/>
              <a:gd name="connsiteX71" fmla="*/ 3425392 w 4555109"/>
              <a:gd name="connsiteY71" fmla="*/ 1180147 h 1808704"/>
              <a:gd name="connsiteX72" fmla="*/ 3451050 w 4555109"/>
              <a:gd name="connsiteY72" fmla="*/ 1218630 h 1808704"/>
              <a:gd name="connsiteX73" fmla="*/ 3605000 w 4555109"/>
              <a:gd name="connsiteY73" fmla="*/ 1218630 h 1808704"/>
              <a:gd name="connsiteX74" fmla="*/ 3643488 w 4555109"/>
              <a:gd name="connsiteY74" fmla="*/ 1205802 h 1808704"/>
              <a:gd name="connsiteX75" fmla="*/ 3720463 w 4555109"/>
              <a:gd name="connsiteY75" fmla="*/ 1077526 h 1808704"/>
              <a:gd name="connsiteX76" fmla="*/ 3746121 w 4555109"/>
              <a:gd name="connsiteY76" fmla="*/ 1000560 h 1808704"/>
              <a:gd name="connsiteX77" fmla="*/ 3771779 w 4555109"/>
              <a:gd name="connsiteY77" fmla="*/ 846627 h 1808704"/>
              <a:gd name="connsiteX78" fmla="*/ 3797438 w 4555109"/>
              <a:gd name="connsiteY78" fmla="*/ 820972 h 1808704"/>
              <a:gd name="connsiteX79" fmla="*/ 3835925 w 4555109"/>
              <a:gd name="connsiteY79" fmla="*/ 808144 h 1808704"/>
              <a:gd name="connsiteX80" fmla="*/ 3887242 w 4555109"/>
              <a:gd name="connsiteY80" fmla="*/ 820972 h 1808704"/>
              <a:gd name="connsiteX81" fmla="*/ 3938559 w 4555109"/>
              <a:gd name="connsiteY81" fmla="*/ 872283 h 1808704"/>
              <a:gd name="connsiteX82" fmla="*/ 3964217 w 4555109"/>
              <a:gd name="connsiteY82" fmla="*/ 910766 h 1808704"/>
              <a:gd name="connsiteX83" fmla="*/ 4002705 w 4555109"/>
              <a:gd name="connsiteY83" fmla="*/ 923593 h 1808704"/>
              <a:gd name="connsiteX84" fmla="*/ 4066851 w 4555109"/>
              <a:gd name="connsiteY84" fmla="*/ 974904 h 1808704"/>
              <a:gd name="connsiteX85" fmla="*/ 4092509 w 4555109"/>
              <a:gd name="connsiteY85" fmla="*/ 1000560 h 1808704"/>
              <a:gd name="connsiteX86" fmla="*/ 4169484 w 4555109"/>
              <a:gd name="connsiteY86" fmla="*/ 1039043 h 1808704"/>
              <a:gd name="connsiteX87" fmla="*/ 4195143 w 4555109"/>
              <a:gd name="connsiteY87" fmla="*/ 1064698 h 1808704"/>
              <a:gd name="connsiteX88" fmla="*/ 4220801 w 4555109"/>
              <a:gd name="connsiteY88" fmla="*/ 1141664 h 1808704"/>
              <a:gd name="connsiteX89" fmla="*/ 4284947 w 4555109"/>
              <a:gd name="connsiteY89" fmla="*/ 1205802 h 1808704"/>
              <a:gd name="connsiteX90" fmla="*/ 4310605 w 4555109"/>
              <a:gd name="connsiteY90" fmla="*/ 1231458 h 1808704"/>
              <a:gd name="connsiteX91" fmla="*/ 4336264 w 4555109"/>
              <a:gd name="connsiteY91" fmla="*/ 1269941 h 1808704"/>
              <a:gd name="connsiteX92" fmla="*/ 4387580 w 4555109"/>
              <a:gd name="connsiteY92" fmla="*/ 1385390 h 1808704"/>
              <a:gd name="connsiteX93" fmla="*/ 4400409 w 4555109"/>
              <a:gd name="connsiteY93" fmla="*/ 1436701 h 1808704"/>
              <a:gd name="connsiteX94" fmla="*/ 4451726 w 4555109"/>
              <a:gd name="connsiteY94" fmla="*/ 1488012 h 1808704"/>
              <a:gd name="connsiteX95" fmla="*/ 4503043 w 4555109"/>
              <a:gd name="connsiteY95" fmla="*/ 1552150 h 1808704"/>
              <a:gd name="connsiteX96" fmla="*/ 4541530 w 4555109"/>
              <a:gd name="connsiteY96" fmla="*/ 1590633 h 1808704"/>
              <a:gd name="connsiteX97" fmla="*/ 4554360 w 4555109"/>
              <a:gd name="connsiteY97" fmla="*/ 1680427 h 180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4555109" h="1808704">
                <a:moveTo>
                  <a:pt x="0" y="1808704"/>
                </a:moveTo>
                <a:cubicBezTo>
                  <a:pt x="7749" y="1789333"/>
                  <a:pt x="28709" y="1724166"/>
                  <a:pt x="51316" y="1706082"/>
                </a:cubicBezTo>
                <a:cubicBezTo>
                  <a:pt x="61876" y="1697635"/>
                  <a:pt x="76975" y="1697530"/>
                  <a:pt x="89804" y="1693254"/>
                </a:cubicBezTo>
                <a:cubicBezTo>
                  <a:pt x="151185" y="1601194"/>
                  <a:pt x="119316" y="1638091"/>
                  <a:pt x="179608" y="1577805"/>
                </a:cubicBezTo>
                <a:cubicBezTo>
                  <a:pt x="183885" y="1564977"/>
                  <a:pt x="186390" y="1551416"/>
                  <a:pt x="192438" y="1539322"/>
                </a:cubicBezTo>
                <a:cubicBezTo>
                  <a:pt x="199334" y="1525533"/>
                  <a:pt x="211834" y="1514927"/>
                  <a:pt x="218096" y="1500839"/>
                </a:cubicBezTo>
                <a:cubicBezTo>
                  <a:pt x="265268" y="1394713"/>
                  <a:pt x="216719" y="1450904"/>
                  <a:pt x="269413" y="1398218"/>
                </a:cubicBezTo>
                <a:cubicBezTo>
                  <a:pt x="273689" y="1381114"/>
                  <a:pt x="277398" y="1363859"/>
                  <a:pt x="282242" y="1346907"/>
                </a:cubicBezTo>
                <a:cubicBezTo>
                  <a:pt x="285957" y="1333906"/>
                  <a:pt x="292137" y="1321624"/>
                  <a:pt x="295071" y="1308424"/>
                </a:cubicBezTo>
                <a:cubicBezTo>
                  <a:pt x="299033" y="1290595"/>
                  <a:pt x="305440" y="1218454"/>
                  <a:pt x="320729" y="1192975"/>
                </a:cubicBezTo>
                <a:cubicBezTo>
                  <a:pt x="326952" y="1182604"/>
                  <a:pt x="336943" y="1174874"/>
                  <a:pt x="346388" y="1167319"/>
                </a:cubicBezTo>
                <a:cubicBezTo>
                  <a:pt x="358428" y="1157688"/>
                  <a:pt x="370786" y="1147925"/>
                  <a:pt x="384875" y="1141664"/>
                </a:cubicBezTo>
                <a:cubicBezTo>
                  <a:pt x="438143" y="1117992"/>
                  <a:pt x="471121" y="1114155"/>
                  <a:pt x="525996" y="1103181"/>
                </a:cubicBezTo>
                <a:cubicBezTo>
                  <a:pt x="592975" y="1058535"/>
                  <a:pt x="534732" y="1090304"/>
                  <a:pt x="628630" y="1064698"/>
                </a:cubicBezTo>
                <a:cubicBezTo>
                  <a:pt x="654723" y="1057583"/>
                  <a:pt x="705605" y="1039043"/>
                  <a:pt x="705605" y="1039043"/>
                </a:cubicBezTo>
                <a:cubicBezTo>
                  <a:pt x="714158" y="1030491"/>
                  <a:pt x="723707" y="1022831"/>
                  <a:pt x="731263" y="1013387"/>
                </a:cubicBezTo>
                <a:cubicBezTo>
                  <a:pt x="740895" y="1001348"/>
                  <a:pt x="746019" y="985805"/>
                  <a:pt x="756922" y="974904"/>
                </a:cubicBezTo>
                <a:cubicBezTo>
                  <a:pt x="781792" y="950037"/>
                  <a:pt x="802595" y="946854"/>
                  <a:pt x="833897" y="936421"/>
                </a:cubicBezTo>
                <a:cubicBezTo>
                  <a:pt x="846726" y="919317"/>
                  <a:pt x="858696" y="901534"/>
                  <a:pt x="872384" y="885110"/>
                </a:cubicBezTo>
                <a:cubicBezTo>
                  <a:pt x="880127" y="875819"/>
                  <a:pt x="890786" y="869130"/>
                  <a:pt x="898043" y="859455"/>
                </a:cubicBezTo>
                <a:cubicBezTo>
                  <a:pt x="916545" y="834788"/>
                  <a:pt x="927554" y="804291"/>
                  <a:pt x="949359" y="782489"/>
                </a:cubicBezTo>
                <a:cubicBezTo>
                  <a:pt x="957912" y="773937"/>
                  <a:pt x="967462" y="766278"/>
                  <a:pt x="975018" y="756834"/>
                </a:cubicBezTo>
                <a:cubicBezTo>
                  <a:pt x="995913" y="730718"/>
                  <a:pt x="1018301" y="678270"/>
                  <a:pt x="1051993" y="667040"/>
                </a:cubicBezTo>
                <a:cubicBezTo>
                  <a:pt x="1192360" y="620255"/>
                  <a:pt x="979745" y="694871"/>
                  <a:pt x="1128968" y="628557"/>
                </a:cubicBezTo>
                <a:cubicBezTo>
                  <a:pt x="1153683" y="617574"/>
                  <a:pt x="1183439" y="617902"/>
                  <a:pt x="1205943" y="602901"/>
                </a:cubicBezTo>
                <a:cubicBezTo>
                  <a:pt x="1218772" y="594349"/>
                  <a:pt x="1232390" y="586877"/>
                  <a:pt x="1244430" y="577246"/>
                </a:cubicBezTo>
                <a:cubicBezTo>
                  <a:pt x="1253875" y="569691"/>
                  <a:pt x="1258764" y="555837"/>
                  <a:pt x="1270089" y="551591"/>
                </a:cubicBezTo>
                <a:cubicBezTo>
                  <a:pt x="1294445" y="542458"/>
                  <a:pt x="1321406" y="543039"/>
                  <a:pt x="1347064" y="538763"/>
                </a:cubicBezTo>
                <a:cubicBezTo>
                  <a:pt x="1351340" y="525935"/>
                  <a:pt x="1352033" y="511283"/>
                  <a:pt x="1359893" y="500280"/>
                </a:cubicBezTo>
                <a:cubicBezTo>
                  <a:pt x="1395916" y="449854"/>
                  <a:pt x="1412357" y="448396"/>
                  <a:pt x="1462527" y="423314"/>
                </a:cubicBezTo>
                <a:cubicBezTo>
                  <a:pt x="1507679" y="378166"/>
                  <a:pt x="1473256" y="420235"/>
                  <a:pt x="1501014" y="359175"/>
                </a:cubicBezTo>
                <a:cubicBezTo>
                  <a:pt x="1516842" y="324358"/>
                  <a:pt x="1543054" y="293657"/>
                  <a:pt x="1552331" y="256554"/>
                </a:cubicBezTo>
                <a:cubicBezTo>
                  <a:pt x="1556607" y="239450"/>
                  <a:pt x="1558215" y="221447"/>
                  <a:pt x="1565160" y="205243"/>
                </a:cubicBezTo>
                <a:cubicBezTo>
                  <a:pt x="1571234" y="191072"/>
                  <a:pt x="1577744" y="174930"/>
                  <a:pt x="1590818" y="166760"/>
                </a:cubicBezTo>
                <a:cubicBezTo>
                  <a:pt x="1613754" y="152427"/>
                  <a:pt x="1667794" y="141105"/>
                  <a:pt x="1667794" y="141105"/>
                </a:cubicBezTo>
                <a:cubicBezTo>
                  <a:pt x="1689176" y="119725"/>
                  <a:pt x="1722376" y="105651"/>
                  <a:pt x="1731939" y="76966"/>
                </a:cubicBezTo>
                <a:cubicBezTo>
                  <a:pt x="1736216" y="64138"/>
                  <a:pt x="1736321" y="49041"/>
                  <a:pt x="1744769" y="38483"/>
                </a:cubicBezTo>
                <a:cubicBezTo>
                  <a:pt x="1762856" y="15877"/>
                  <a:pt x="1796391" y="8450"/>
                  <a:pt x="1821744" y="0"/>
                </a:cubicBezTo>
                <a:cubicBezTo>
                  <a:pt x="1838849" y="4276"/>
                  <a:pt x="1863714" y="-2123"/>
                  <a:pt x="1873060" y="12828"/>
                </a:cubicBezTo>
                <a:cubicBezTo>
                  <a:pt x="1974912" y="175772"/>
                  <a:pt x="1816449" y="56333"/>
                  <a:pt x="1924377" y="128277"/>
                </a:cubicBezTo>
                <a:cubicBezTo>
                  <a:pt x="1928653" y="141105"/>
                  <a:pt x="1930249" y="155166"/>
                  <a:pt x="1937206" y="166760"/>
                </a:cubicBezTo>
                <a:cubicBezTo>
                  <a:pt x="1943429" y="177131"/>
                  <a:pt x="1957455" y="181598"/>
                  <a:pt x="1962865" y="192416"/>
                </a:cubicBezTo>
                <a:cubicBezTo>
                  <a:pt x="1974960" y="216604"/>
                  <a:pt x="1979970" y="243727"/>
                  <a:pt x="1988523" y="269382"/>
                </a:cubicBezTo>
                <a:lnTo>
                  <a:pt x="2027011" y="384831"/>
                </a:lnTo>
                <a:cubicBezTo>
                  <a:pt x="2031287" y="397659"/>
                  <a:pt x="2032339" y="412064"/>
                  <a:pt x="2039840" y="423314"/>
                </a:cubicBezTo>
                <a:lnTo>
                  <a:pt x="2065498" y="461797"/>
                </a:lnTo>
                <a:cubicBezTo>
                  <a:pt x="2069774" y="496004"/>
                  <a:pt x="2068420" y="531399"/>
                  <a:pt x="2078327" y="564418"/>
                </a:cubicBezTo>
                <a:cubicBezTo>
                  <a:pt x="2081803" y="576003"/>
                  <a:pt x="2094541" y="582519"/>
                  <a:pt x="2103986" y="590074"/>
                </a:cubicBezTo>
                <a:cubicBezTo>
                  <a:pt x="2144257" y="622287"/>
                  <a:pt x="2142253" y="615674"/>
                  <a:pt x="2193790" y="628557"/>
                </a:cubicBezTo>
                <a:lnTo>
                  <a:pt x="2219448" y="705523"/>
                </a:lnTo>
                <a:lnTo>
                  <a:pt x="2232278" y="744006"/>
                </a:lnTo>
                <a:cubicBezTo>
                  <a:pt x="2236554" y="812420"/>
                  <a:pt x="2234683" y="881498"/>
                  <a:pt x="2245107" y="949249"/>
                </a:cubicBezTo>
                <a:cubicBezTo>
                  <a:pt x="2247163" y="962613"/>
                  <a:pt x="2256149" y="924169"/>
                  <a:pt x="2257936" y="910766"/>
                </a:cubicBezTo>
                <a:cubicBezTo>
                  <a:pt x="2264742" y="859729"/>
                  <a:pt x="2263959" y="807871"/>
                  <a:pt x="2270765" y="756834"/>
                </a:cubicBezTo>
                <a:cubicBezTo>
                  <a:pt x="2272552" y="743431"/>
                  <a:pt x="2272591" y="726210"/>
                  <a:pt x="2283594" y="718351"/>
                </a:cubicBezTo>
                <a:cubicBezTo>
                  <a:pt x="2305603" y="702632"/>
                  <a:pt x="2360569" y="692695"/>
                  <a:pt x="2360569" y="692695"/>
                </a:cubicBezTo>
                <a:cubicBezTo>
                  <a:pt x="2394780" y="696971"/>
                  <a:pt x="2429282" y="699356"/>
                  <a:pt x="2463203" y="705523"/>
                </a:cubicBezTo>
                <a:cubicBezTo>
                  <a:pt x="2551251" y="721530"/>
                  <a:pt x="2458062" y="709367"/>
                  <a:pt x="2527349" y="744006"/>
                </a:cubicBezTo>
                <a:cubicBezTo>
                  <a:pt x="2543120" y="751890"/>
                  <a:pt x="2561712" y="751991"/>
                  <a:pt x="2578665" y="756834"/>
                </a:cubicBezTo>
                <a:cubicBezTo>
                  <a:pt x="2591668" y="760549"/>
                  <a:pt x="2604324" y="765385"/>
                  <a:pt x="2617153" y="769661"/>
                </a:cubicBezTo>
                <a:cubicBezTo>
                  <a:pt x="2621429" y="782489"/>
                  <a:pt x="2618979" y="800285"/>
                  <a:pt x="2629982" y="808144"/>
                </a:cubicBezTo>
                <a:cubicBezTo>
                  <a:pt x="2651991" y="823863"/>
                  <a:pt x="2706957" y="833800"/>
                  <a:pt x="2706957" y="833800"/>
                </a:cubicBezTo>
                <a:cubicBezTo>
                  <a:pt x="2715510" y="842352"/>
                  <a:pt x="2722552" y="852747"/>
                  <a:pt x="2732616" y="859455"/>
                </a:cubicBezTo>
                <a:cubicBezTo>
                  <a:pt x="2790933" y="898328"/>
                  <a:pt x="2772823" y="866649"/>
                  <a:pt x="2809591" y="910766"/>
                </a:cubicBezTo>
                <a:cubicBezTo>
                  <a:pt x="2812565" y="914334"/>
                  <a:pt x="2857154" y="979442"/>
                  <a:pt x="2873737" y="987732"/>
                </a:cubicBezTo>
                <a:cubicBezTo>
                  <a:pt x="2897928" y="999826"/>
                  <a:pt x="2950712" y="1013387"/>
                  <a:pt x="2950712" y="1013387"/>
                </a:cubicBezTo>
                <a:cubicBezTo>
                  <a:pt x="2963541" y="1021939"/>
                  <a:pt x="2975408" y="1032148"/>
                  <a:pt x="2989199" y="1039043"/>
                </a:cubicBezTo>
                <a:cubicBezTo>
                  <a:pt x="3001295" y="1045090"/>
                  <a:pt x="3016091" y="1044913"/>
                  <a:pt x="3027687" y="1051870"/>
                </a:cubicBezTo>
                <a:cubicBezTo>
                  <a:pt x="3086765" y="1087313"/>
                  <a:pt x="3009905" y="1094581"/>
                  <a:pt x="3130320" y="1103181"/>
                </a:cubicBezTo>
                <a:lnTo>
                  <a:pt x="3309929" y="1116009"/>
                </a:lnTo>
                <a:cubicBezTo>
                  <a:pt x="3322758" y="1124561"/>
                  <a:pt x="3334625" y="1134770"/>
                  <a:pt x="3348416" y="1141664"/>
                </a:cubicBezTo>
                <a:cubicBezTo>
                  <a:pt x="3454651" y="1194775"/>
                  <a:pt x="3315088" y="1106622"/>
                  <a:pt x="3425392" y="1180147"/>
                </a:cubicBezTo>
                <a:cubicBezTo>
                  <a:pt x="3433945" y="1192975"/>
                  <a:pt x="3438221" y="1210079"/>
                  <a:pt x="3451050" y="1218630"/>
                </a:cubicBezTo>
                <a:cubicBezTo>
                  <a:pt x="3491202" y="1245395"/>
                  <a:pt x="3572106" y="1222741"/>
                  <a:pt x="3605000" y="1218630"/>
                </a:cubicBezTo>
                <a:cubicBezTo>
                  <a:pt x="3617829" y="1214354"/>
                  <a:pt x="3633925" y="1215364"/>
                  <a:pt x="3643488" y="1205802"/>
                </a:cubicBezTo>
                <a:cubicBezTo>
                  <a:pt x="3663563" y="1185729"/>
                  <a:pt x="3706966" y="1111264"/>
                  <a:pt x="3720463" y="1077526"/>
                </a:cubicBezTo>
                <a:cubicBezTo>
                  <a:pt x="3730508" y="1052417"/>
                  <a:pt x="3746121" y="1000560"/>
                  <a:pt x="3746121" y="1000560"/>
                </a:cubicBezTo>
                <a:cubicBezTo>
                  <a:pt x="3747388" y="989157"/>
                  <a:pt x="3751264" y="880815"/>
                  <a:pt x="3771779" y="846627"/>
                </a:cubicBezTo>
                <a:cubicBezTo>
                  <a:pt x="3778002" y="836256"/>
                  <a:pt x="3787066" y="827194"/>
                  <a:pt x="3797438" y="820972"/>
                </a:cubicBezTo>
                <a:cubicBezTo>
                  <a:pt x="3809034" y="814015"/>
                  <a:pt x="3823096" y="812420"/>
                  <a:pt x="3835925" y="808144"/>
                </a:cubicBezTo>
                <a:cubicBezTo>
                  <a:pt x="3853031" y="812420"/>
                  <a:pt x="3872290" y="811628"/>
                  <a:pt x="3887242" y="820972"/>
                </a:cubicBezTo>
                <a:cubicBezTo>
                  <a:pt x="3907755" y="833791"/>
                  <a:pt x="3925140" y="852157"/>
                  <a:pt x="3938559" y="872283"/>
                </a:cubicBezTo>
                <a:cubicBezTo>
                  <a:pt x="3947112" y="885111"/>
                  <a:pt x="3952177" y="901136"/>
                  <a:pt x="3964217" y="910766"/>
                </a:cubicBezTo>
                <a:cubicBezTo>
                  <a:pt x="3974777" y="919213"/>
                  <a:pt x="3989876" y="919317"/>
                  <a:pt x="4002705" y="923593"/>
                </a:cubicBezTo>
                <a:cubicBezTo>
                  <a:pt x="4064656" y="985539"/>
                  <a:pt x="3985932" y="910176"/>
                  <a:pt x="4066851" y="974904"/>
                </a:cubicBezTo>
                <a:cubicBezTo>
                  <a:pt x="4076296" y="982459"/>
                  <a:pt x="4083064" y="993005"/>
                  <a:pt x="4092509" y="1000560"/>
                </a:cubicBezTo>
                <a:cubicBezTo>
                  <a:pt x="4128035" y="1028978"/>
                  <a:pt x="4128836" y="1025495"/>
                  <a:pt x="4169484" y="1039043"/>
                </a:cubicBezTo>
                <a:cubicBezTo>
                  <a:pt x="4178037" y="1047595"/>
                  <a:pt x="4189733" y="1053880"/>
                  <a:pt x="4195143" y="1064698"/>
                </a:cubicBezTo>
                <a:cubicBezTo>
                  <a:pt x="4207238" y="1088886"/>
                  <a:pt x="4201677" y="1122543"/>
                  <a:pt x="4220801" y="1141664"/>
                </a:cubicBezTo>
                <a:lnTo>
                  <a:pt x="4284947" y="1205802"/>
                </a:lnTo>
                <a:cubicBezTo>
                  <a:pt x="4293500" y="1214354"/>
                  <a:pt x="4303895" y="1221395"/>
                  <a:pt x="4310605" y="1231458"/>
                </a:cubicBezTo>
                <a:lnTo>
                  <a:pt x="4336264" y="1269941"/>
                </a:lnTo>
                <a:cubicBezTo>
                  <a:pt x="4366798" y="1361533"/>
                  <a:pt x="4346920" y="1324406"/>
                  <a:pt x="4387580" y="1385390"/>
                </a:cubicBezTo>
                <a:cubicBezTo>
                  <a:pt x="4391856" y="1402494"/>
                  <a:pt x="4391064" y="1421751"/>
                  <a:pt x="4400409" y="1436701"/>
                </a:cubicBezTo>
                <a:cubicBezTo>
                  <a:pt x="4413231" y="1457213"/>
                  <a:pt x="4434620" y="1470908"/>
                  <a:pt x="4451726" y="1488012"/>
                </a:cubicBezTo>
                <a:cubicBezTo>
                  <a:pt x="4526375" y="1562652"/>
                  <a:pt x="4422125" y="1455058"/>
                  <a:pt x="4503043" y="1552150"/>
                </a:cubicBezTo>
                <a:cubicBezTo>
                  <a:pt x="4514658" y="1566086"/>
                  <a:pt x="4528701" y="1577805"/>
                  <a:pt x="4541530" y="1590633"/>
                </a:cubicBezTo>
                <a:cubicBezTo>
                  <a:pt x="4559770" y="1645342"/>
                  <a:pt x="4554360" y="1615594"/>
                  <a:pt x="4554360" y="1680427"/>
                </a:cubicBezTo>
              </a:path>
            </a:pathLst>
          </a:custGeom>
          <a:ln w="38100" cmpd="sng">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a:off x="1321406" y="4220308"/>
            <a:ext cx="4015714" cy="1411045"/>
          </a:xfrm>
          <a:custGeom>
            <a:avLst/>
            <a:gdLst>
              <a:gd name="connsiteX0" fmla="*/ 0 w 4015714"/>
              <a:gd name="connsiteY0" fmla="*/ 0 h 1411045"/>
              <a:gd name="connsiteX1" fmla="*/ 64146 w 4015714"/>
              <a:gd name="connsiteY1" fmla="*/ 38483 h 1411045"/>
              <a:gd name="connsiteX2" fmla="*/ 141121 w 4015714"/>
              <a:gd name="connsiteY2" fmla="*/ 89793 h 1411045"/>
              <a:gd name="connsiteX3" fmla="*/ 205267 w 4015714"/>
              <a:gd name="connsiteY3" fmla="*/ 153932 h 1411045"/>
              <a:gd name="connsiteX4" fmla="*/ 243754 w 4015714"/>
              <a:gd name="connsiteY4" fmla="*/ 166760 h 1411045"/>
              <a:gd name="connsiteX5" fmla="*/ 333559 w 4015714"/>
              <a:gd name="connsiteY5" fmla="*/ 192415 h 1411045"/>
              <a:gd name="connsiteX6" fmla="*/ 372046 w 4015714"/>
              <a:gd name="connsiteY6" fmla="*/ 218070 h 1411045"/>
              <a:gd name="connsiteX7" fmla="*/ 410534 w 4015714"/>
              <a:gd name="connsiteY7" fmla="*/ 256553 h 1411045"/>
              <a:gd name="connsiteX8" fmla="*/ 461850 w 4015714"/>
              <a:gd name="connsiteY8" fmla="*/ 269381 h 1411045"/>
              <a:gd name="connsiteX9" fmla="*/ 500338 w 4015714"/>
              <a:gd name="connsiteY9" fmla="*/ 282209 h 1411045"/>
              <a:gd name="connsiteX10" fmla="*/ 538825 w 4015714"/>
              <a:gd name="connsiteY10" fmla="*/ 307864 h 1411045"/>
              <a:gd name="connsiteX11" fmla="*/ 564484 w 4015714"/>
              <a:gd name="connsiteY11" fmla="*/ 333519 h 1411045"/>
              <a:gd name="connsiteX12" fmla="*/ 602971 w 4015714"/>
              <a:gd name="connsiteY12" fmla="*/ 346347 h 1411045"/>
              <a:gd name="connsiteX13" fmla="*/ 628630 w 4015714"/>
              <a:gd name="connsiteY13" fmla="*/ 372002 h 1411045"/>
              <a:gd name="connsiteX14" fmla="*/ 667117 w 4015714"/>
              <a:gd name="connsiteY14" fmla="*/ 397658 h 1411045"/>
              <a:gd name="connsiteX15" fmla="*/ 692776 w 4015714"/>
              <a:gd name="connsiteY15" fmla="*/ 436141 h 1411045"/>
              <a:gd name="connsiteX16" fmla="*/ 731263 w 4015714"/>
              <a:gd name="connsiteY16" fmla="*/ 474624 h 1411045"/>
              <a:gd name="connsiteX17" fmla="*/ 756922 w 4015714"/>
              <a:gd name="connsiteY17" fmla="*/ 513107 h 1411045"/>
              <a:gd name="connsiteX18" fmla="*/ 795409 w 4015714"/>
              <a:gd name="connsiteY18" fmla="*/ 538762 h 1411045"/>
              <a:gd name="connsiteX19" fmla="*/ 859555 w 4015714"/>
              <a:gd name="connsiteY19" fmla="*/ 577245 h 1411045"/>
              <a:gd name="connsiteX20" fmla="*/ 923701 w 4015714"/>
              <a:gd name="connsiteY20" fmla="*/ 628556 h 1411045"/>
              <a:gd name="connsiteX21" fmla="*/ 975018 w 4015714"/>
              <a:gd name="connsiteY21" fmla="*/ 641384 h 1411045"/>
              <a:gd name="connsiteX22" fmla="*/ 1000676 w 4015714"/>
              <a:gd name="connsiteY22" fmla="*/ 679867 h 1411045"/>
              <a:gd name="connsiteX23" fmla="*/ 1064822 w 4015714"/>
              <a:gd name="connsiteY23" fmla="*/ 692695 h 1411045"/>
              <a:gd name="connsiteX24" fmla="*/ 1103310 w 4015714"/>
              <a:gd name="connsiteY24" fmla="*/ 705522 h 1411045"/>
              <a:gd name="connsiteX25" fmla="*/ 1180285 w 4015714"/>
              <a:gd name="connsiteY25" fmla="*/ 769661 h 1411045"/>
              <a:gd name="connsiteX26" fmla="*/ 1193114 w 4015714"/>
              <a:gd name="connsiteY26" fmla="*/ 808144 h 1411045"/>
              <a:gd name="connsiteX27" fmla="*/ 1257260 w 4015714"/>
              <a:gd name="connsiteY27" fmla="*/ 872282 h 1411045"/>
              <a:gd name="connsiteX28" fmla="*/ 1308576 w 4015714"/>
              <a:gd name="connsiteY28" fmla="*/ 936421 h 1411045"/>
              <a:gd name="connsiteX29" fmla="*/ 1347064 w 4015714"/>
              <a:gd name="connsiteY29" fmla="*/ 949248 h 1411045"/>
              <a:gd name="connsiteX30" fmla="*/ 1501014 w 4015714"/>
              <a:gd name="connsiteY30" fmla="*/ 1013387 h 1411045"/>
              <a:gd name="connsiteX31" fmla="*/ 1565160 w 4015714"/>
              <a:gd name="connsiteY31" fmla="*/ 949248 h 1411045"/>
              <a:gd name="connsiteX32" fmla="*/ 1603648 w 4015714"/>
              <a:gd name="connsiteY32" fmla="*/ 808144 h 1411045"/>
              <a:gd name="connsiteX33" fmla="*/ 1616477 w 4015714"/>
              <a:gd name="connsiteY33" fmla="*/ 769661 h 1411045"/>
              <a:gd name="connsiteX34" fmla="*/ 1667794 w 4015714"/>
              <a:gd name="connsiteY34" fmla="*/ 667039 h 1411045"/>
              <a:gd name="connsiteX35" fmla="*/ 1680623 w 4015714"/>
              <a:gd name="connsiteY35" fmla="*/ 577245 h 1411045"/>
              <a:gd name="connsiteX36" fmla="*/ 1693452 w 4015714"/>
              <a:gd name="connsiteY36" fmla="*/ 525935 h 1411045"/>
              <a:gd name="connsiteX37" fmla="*/ 1706281 w 4015714"/>
              <a:gd name="connsiteY37" fmla="*/ 410486 h 1411045"/>
              <a:gd name="connsiteX38" fmla="*/ 1731939 w 4015714"/>
              <a:gd name="connsiteY38" fmla="*/ 295036 h 1411045"/>
              <a:gd name="connsiteX39" fmla="*/ 1757598 w 4015714"/>
              <a:gd name="connsiteY39" fmla="*/ 269381 h 1411045"/>
              <a:gd name="connsiteX40" fmla="*/ 1783256 w 4015714"/>
              <a:gd name="connsiteY40" fmla="*/ 192415 h 1411045"/>
              <a:gd name="connsiteX41" fmla="*/ 1796085 w 4015714"/>
              <a:gd name="connsiteY41" fmla="*/ 153932 h 1411045"/>
              <a:gd name="connsiteX42" fmla="*/ 1821744 w 4015714"/>
              <a:gd name="connsiteY42" fmla="*/ 115449 h 1411045"/>
              <a:gd name="connsiteX43" fmla="*/ 1834573 w 4015714"/>
              <a:gd name="connsiteY43" fmla="*/ 76966 h 1411045"/>
              <a:gd name="connsiteX44" fmla="*/ 1885890 w 4015714"/>
              <a:gd name="connsiteY44" fmla="*/ 25655 h 1411045"/>
              <a:gd name="connsiteX45" fmla="*/ 1988523 w 4015714"/>
              <a:gd name="connsiteY45" fmla="*/ 38483 h 1411045"/>
              <a:gd name="connsiteX46" fmla="*/ 2014182 w 4015714"/>
              <a:gd name="connsiteY46" fmla="*/ 64138 h 1411045"/>
              <a:gd name="connsiteX47" fmla="*/ 2065498 w 4015714"/>
              <a:gd name="connsiteY47" fmla="*/ 141104 h 1411045"/>
              <a:gd name="connsiteX48" fmla="*/ 2091157 w 4015714"/>
              <a:gd name="connsiteY48" fmla="*/ 166760 h 1411045"/>
              <a:gd name="connsiteX49" fmla="*/ 2116815 w 4015714"/>
              <a:gd name="connsiteY49" fmla="*/ 205243 h 1411045"/>
              <a:gd name="connsiteX50" fmla="*/ 2155303 w 4015714"/>
              <a:gd name="connsiteY50" fmla="*/ 230898 h 1411045"/>
              <a:gd name="connsiteX51" fmla="*/ 2206619 w 4015714"/>
              <a:gd name="connsiteY51" fmla="*/ 307864 h 1411045"/>
              <a:gd name="connsiteX52" fmla="*/ 2257936 w 4015714"/>
              <a:gd name="connsiteY52" fmla="*/ 410486 h 1411045"/>
              <a:gd name="connsiteX53" fmla="*/ 2270765 w 4015714"/>
              <a:gd name="connsiteY53" fmla="*/ 448969 h 1411045"/>
              <a:gd name="connsiteX54" fmla="*/ 2296424 w 4015714"/>
              <a:gd name="connsiteY54" fmla="*/ 474624 h 1411045"/>
              <a:gd name="connsiteX55" fmla="*/ 2322082 w 4015714"/>
              <a:gd name="connsiteY55" fmla="*/ 513107 h 1411045"/>
              <a:gd name="connsiteX56" fmla="*/ 2347740 w 4015714"/>
              <a:gd name="connsiteY56" fmla="*/ 602901 h 1411045"/>
              <a:gd name="connsiteX57" fmla="*/ 2386228 w 4015714"/>
              <a:gd name="connsiteY57" fmla="*/ 731178 h 1411045"/>
              <a:gd name="connsiteX58" fmla="*/ 2411886 w 4015714"/>
              <a:gd name="connsiteY58" fmla="*/ 808144 h 1411045"/>
              <a:gd name="connsiteX59" fmla="*/ 2424715 w 4015714"/>
              <a:gd name="connsiteY59" fmla="*/ 846627 h 1411045"/>
              <a:gd name="connsiteX60" fmla="*/ 2450374 w 4015714"/>
              <a:gd name="connsiteY60" fmla="*/ 872282 h 1411045"/>
              <a:gd name="connsiteX61" fmla="*/ 2476032 w 4015714"/>
              <a:gd name="connsiteY61" fmla="*/ 949248 h 1411045"/>
              <a:gd name="connsiteX62" fmla="*/ 2488861 w 4015714"/>
              <a:gd name="connsiteY62" fmla="*/ 1000559 h 1411045"/>
              <a:gd name="connsiteX63" fmla="*/ 2578666 w 4015714"/>
              <a:gd name="connsiteY63" fmla="*/ 1077525 h 1411045"/>
              <a:gd name="connsiteX64" fmla="*/ 2604324 w 4015714"/>
              <a:gd name="connsiteY64" fmla="*/ 1116008 h 1411045"/>
              <a:gd name="connsiteX65" fmla="*/ 2642811 w 4015714"/>
              <a:gd name="connsiteY65" fmla="*/ 1141663 h 1411045"/>
              <a:gd name="connsiteX66" fmla="*/ 2668470 w 4015714"/>
              <a:gd name="connsiteY66" fmla="*/ 1167319 h 1411045"/>
              <a:gd name="connsiteX67" fmla="*/ 2706957 w 4015714"/>
              <a:gd name="connsiteY67" fmla="*/ 1192974 h 1411045"/>
              <a:gd name="connsiteX68" fmla="*/ 2771103 w 4015714"/>
              <a:gd name="connsiteY68" fmla="*/ 1244285 h 1411045"/>
              <a:gd name="connsiteX69" fmla="*/ 2873737 w 4015714"/>
              <a:gd name="connsiteY69" fmla="*/ 1257113 h 1411045"/>
              <a:gd name="connsiteX70" fmla="*/ 3014858 w 4015714"/>
              <a:gd name="connsiteY70" fmla="*/ 1218630 h 1411045"/>
              <a:gd name="connsiteX71" fmla="*/ 3027687 w 4015714"/>
              <a:gd name="connsiteY71" fmla="*/ 1180147 h 1411045"/>
              <a:gd name="connsiteX72" fmla="*/ 3053345 w 4015714"/>
              <a:gd name="connsiteY72" fmla="*/ 1090353 h 1411045"/>
              <a:gd name="connsiteX73" fmla="*/ 3079004 w 4015714"/>
              <a:gd name="connsiteY73" fmla="*/ 1064697 h 1411045"/>
              <a:gd name="connsiteX74" fmla="*/ 3143150 w 4015714"/>
              <a:gd name="connsiteY74" fmla="*/ 987731 h 1411045"/>
              <a:gd name="connsiteX75" fmla="*/ 3194466 w 4015714"/>
              <a:gd name="connsiteY75" fmla="*/ 936421 h 1411045"/>
              <a:gd name="connsiteX76" fmla="*/ 3207296 w 4015714"/>
              <a:gd name="connsiteY76" fmla="*/ 897937 h 1411045"/>
              <a:gd name="connsiteX77" fmla="*/ 3271441 w 4015714"/>
              <a:gd name="connsiteY77" fmla="*/ 833799 h 1411045"/>
              <a:gd name="connsiteX78" fmla="*/ 3297100 w 4015714"/>
              <a:gd name="connsiteY78" fmla="*/ 808144 h 1411045"/>
              <a:gd name="connsiteX79" fmla="*/ 3374075 w 4015714"/>
              <a:gd name="connsiteY79" fmla="*/ 782488 h 1411045"/>
              <a:gd name="connsiteX80" fmla="*/ 3438221 w 4015714"/>
              <a:gd name="connsiteY80" fmla="*/ 795316 h 1411045"/>
              <a:gd name="connsiteX81" fmla="*/ 3451050 w 4015714"/>
              <a:gd name="connsiteY81" fmla="*/ 833799 h 1411045"/>
              <a:gd name="connsiteX82" fmla="*/ 3502367 w 4015714"/>
              <a:gd name="connsiteY82" fmla="*/ 897937 h 1411045"/>
              <a:gd name="connsiteX83" fmla="*/ 3540854 w 4015714"/>
              <a:gd name="connsiteY83" fmla="*/ 910765 h 1411045"/>
              <a:gd name="connsiteX84" fmla="*/ 3605000 w 4015714"/>
              <a:gd name="connsiteY84" fmla="*/ 962076 h 1411045"/>
              <a:gd name="connsiteX85" fmla="*/ 3656317 w 4015714"/>
              <a:gd name="connsiteY85" fmla="*/ 1013387 h 1411045"/>
              <a:gd name="connsiteX86" fmla="*/ 3694804 w 4015714"/>
              <a:gd name="connsiteY86" fmla="*/ 1051870 h 1411045"/>
              <a:gd name="connsiteX87" fmla="*/ 3720463 w 4015714"/>
              <a:gd name="connsiteY87" fmla="*/ 1090353 h 1411045"/>
              <a:gd name="connsiteX88" fmla="*/ 3758950 w 4015714"/>
              <a:gd name="connsiteY88" fmla="*/ 1103180 h 1411045"/>
              <a:gd name="connsiteX89" fmla="*/ 3784609 w 4015714"/>
              <a:gd name="connsiteY89" fmla="*/ 1128836 h 1411045"/>
              <a:gd name="connsiteX90" fmla="*/ 3810267 w 4015714"/>
              <a:gd name="connsiteY90" fmla="*/ 1167319 h 1411045"/>
              <a:gd name="connsiteX91" fmla="*/ 3912901 w 4015714"/>
              <a:gd name="connsiteY91" fmla="*/ 1269940 h 1411045"/>
              <a:gd name="connsiteX92" fmla="*/ 3938559 w 4015714"/>
              <a:gd name="connsiteY92" fmla="*/ 1295596 h 1411045"/>
              <a:gd name="connsiteX93" fmla="*/ 4002705 w 4015714"/>
              <a:gd name="connsiteY93" fmla="*/ 1346906 h 1411045"/>
              <a:gd name="connsiteX94" fmla="*/ 4015534 w 4015714"/>
              <a:gd name="connsiteY94" fmla="*/ 1411045 h 141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015714" h="1411045">
                <a:moveTo>
                  <a:pt x="0" y="0"/>
                </a:moveTo>
                <a:cubicBezTo>
                  <a:pt x="21382" y="12828"/>
                  <a:pt x="44197" y="23523"/>
                  <a:pt x="64146" y="38483"/>
                </a:cubicBezTo>
                <a:cubicBezTo>
                  <a:pt x="141025" y="96136"/>
                  <a:pt x="63932" y="64068"/>
                  <a:pt x="141121" y="89793"/>
                </a:cubicBezTo>
                <a:cubicBezTo>
                  <a:pt x="162503" y="111173"/>
                  <a:pt x="176581" y="144371"/>
                  <a:pt x="205267" y="153932"/>
                </a:cubicBezTo>
                <a:cubicBezTo>
                  <a:pt x="218096" y="158208"/>
                  <a:pt x="230751" y="163045"/>
                  <a:pt x="243754" y="166760"/>
                </a:cubicBezTo>
                <a:cubicBezTo>
                  <a:pt x="262942" y="172242"/>
                  <a:pt x="313048" y="182161"/>
                  <a:pt x="333559" y="192415"/>
                </a:cubicBezTo>
                <a:cubicBezTo>
                  <a:pt x="347350" y="199309"/>
                  <a:pt x="360201" y="208200"/>
                  <a:pt x="372046" y="218070"/>
                </a:cubicBezTo>
                <a:cubicBezTo>
                  <a:pt x="385984" y="229684"/>
                  <a:pt x="394782" y="247553"/>
                  <a:pt x="410534" y="256553"/>
                </a:cubicBezTo>
                <a:cubicBezTo>
                  <a:pt x="425843" y="265300"/>
                  <a:pt x="444897" y="264538"/>
                  <a:pt x="461850" y="269381"/>
                </a:cubicBezTo>
                <a:cubicBezTo>
                  <a:pt x="474853" y="273096"/>
                  <a:pt x="488242" y="276162"/>
                  <a:pt x="500338" y="282209"/>
                </a:cubicBezTo>
                <a:cubicBezTo>
                  <a:pt x="514129" y="289103"/>
                  <a:pt x="526785" y="298233"/>
                  <a:pt x="538825" y="307864"/>
                </a:cubicBezTo>
                <a:cubicBezTo>
                  <a:pt x="548270" y="315419"/>
                  <a:pt x="554112" y="327297"/>
                  <a:pt x="564484" y="333519"/>
                </a:cubicBezTo>
                <a:cubicBezTo>
                  <a:pt x="576080" y="340476"/>
                  <a:pt x="590142" y="342071"/>
                  <a:pt x="602971" y="346347"/>
                </a:cubicBezTo>
                <a:cubicBezTo>
                  <a:pt x="611524" y="354899"/>
                  <a:pt x="619185" y="364447"/>
                  <a:pt x="628630" y="372002"/>
                </a:cubicBezTo>
                <a:cubicBezTo>
                  <a:pt x="640670" y="381633"/>
                  <a:pt x="656214" y="386756"/>
                  <a:pt x="667117" y="397658"/>
                </a:cubicBezTo>
                <a:cubicBezTo>
                  <a:pt x="678019" y="408559"/>
                  <a:pt x="682905" y="424297"/>
                  <a:pt x="692776" y="436141"/>
                </a:cubicBezTo>
                <a:cubicBezTo>
                  <a:pt x="704391" y="450077"/>
                  <a:pt x="719648" y="460688"/>
                  <a:pt x="731263" y="474624"/>
                </a:cubicBezTo>
                <a:cubicBezTo>
                  <a:pt x="741134" y="486468"/>
                  <a:pt x="746019" y="502206"/>
                  <a:pt x="756922" y="513107"/>
                </a:cubicBezTo>
                <a:cubicBezTo>
                  <a:pt x="767825" y="524008"/>
                  <a:pt x="783369" y="529131"/>
                  <a:pt x="795409" y="538762"/>
                </a:cubicBezTo>
                <a:cubicBezTo>
                  <a:pt x="845725" y="579010"/>
                  <a:pt x="792718" y="554969"/>
                  <a:pt x="859555" y="577245"/>
                </a:cubicBezTo>
                <a:cubicBezTo>
                  <a:pt x="880248" y="597937"/>
                  <a:pt x="895376" y="616418"/>
                  <a:pt x="923701" y="628556"/>
                </a:cubicBezTo>
                <a:cubicBezTo>
                  <a:pt x="939908" y="635501"/>
                  <a:pt x="957912" y="637108"/>
                  <a:pt x="975018" y="641384"/>
                </a:cubicBezTo>
                <a:cubicBezTo>
                  <a:pt x="983571" y="654212"/>
                  <a:pt x="987290" y="672218"/>
                  <a:pt x="1000676" y="679867"/>
                </a:cubicBezTo>
                <a:cubicBezTo>
                  <a:pt x="1019609" y="690685"/>
                  <a:pt x="1043668" y="687407"/>
                  <a:pt x="1064822" y="692695"/>
                </a:cubicBezTo>
                <a:cubicBezTo>
                  <a:pt x="1077941" y="695974"/>
                  <a:pt x="1090481" y="701246"/>
                  <a:pt x="1103310" y="705522"/>
                </a:cubicBezTo>
                <a:cubicBezTo>
                  <a:pt x="1131706" y="724451"/>
                  <a:pt x="1160530" y="740032"/>
                  <a:pt x="1180285" y="769661"/>
                </a:cubicBezTo>
                <a:cubicBezTo>
                  <a:pt x="1187786" y="780911"/>
                  <a:pt x="1187066" y="796050"/>
                  <a:pt x="1193114" y="808144"/>
                </a:cubicBezTo>
                <a:cubicBezTo>
                  <a:pt x="1214496" y="850904"/>
                  <a:pt x="1218773" y="846628"/>
                  <a:pt x="1257260" y="872282"/>
                </a:cubicBezTo>
                <a:cubicBezTo>
                  <a:pt x="1268913" y="889760"/>
                  <a:pt x="1288266" y="924236"/>
                  <a:pt x="1308576" y="936421"/>
                </a:cubicBezTo>
                <a:cubicBezTo>
                  <a:pt x="1320172" y="943378"/>
                  <a:pt x="1334235" y="944972"/>
                  <a:pt x="1347064" y="949248"/>
                </a:cubicBezTo>
                <a:cubicBezTo>
                  <a:pt x="1386314" y="1066985"/>
                  <a:pt x="1345813" y="1028904"/>
                  <a:pt x="1501014" y="1013387"/>
                </a:cubicBezTo>
                <a:cubicBezTo>
                  <a:pt x="1522396" y="992007"/>
                  <a:pt x="1559229" y="978898"/>
                  <a:pt x="1565160" y="949248"/>
                </a:cubicBezTo>
                <a:cubicBezTo>
                  <a:pt x="1583294" y="858589"/>
                  <a:pt x="1571093" y="905797"/>
                  <a:pt x="1603648" y="808144"/>
                </a:cubicBezTo>
                <a:cubicBezTo>
                  <a:pt x="1607924" y="795316"/>
                  <a:pt x="1608976" y="780911"/>
                  <a:pt x="1616477" y="769661"/>
                </a:cubicBezTo>
                <a:cubicBezTo>
                  <a:pt x="1654909" y="712019"/>
                  <a:pt x="1636408" y="745492"/>
                  <a:pt x="1667794" y="667039"/>
                </a:cubicBezTo>
                <a:cubicBezTo>
                  <a:pt x="1672070" y="637108"/>
                  <a:pt x="1675214" y="606992"/>
                  <a:pt x="1680623" y="577245"/>
                </a:cubicBezTo>
                <a:cubicBezTo>
                  <a:pt x="1683777" y="559900"/>
                  <a:pt x="1690771" y="543360"/>
                  <a:pt x="1693452" y="525935"/>
                </a:cubicBezTo>
                <a:cubicBezTo>
                  <a:pt x="1699340" y="487665"/>
                  <a:pt x="1700805" y="448817"/>
                  <a:pt x="1706281" y="410486"/>
                </a:cubicBezTo>
                <a:cubicBezTo>
                  <a:pt x="1707091" y="404818"/>
                  <a:pt x="1726336" y="306240"/>
                  <a:pt x="1731939" y="295036"/>
                </a:cubicBezTo>
                <a:cubicBezTo>
                  <a:pt x="1737349" y="284218"/>
                  <a:pt x="1749045" y="277933"/>
                  <a:pt x="1757598" y="269381"/>
                </a:cubicBezTo>
                <a:lnTo>
                  <a:pt x="1783256" y="192415"/>
                </a:lnTo>
                <a:cubicBezTo>
                  <a:pt x="1787532" y="179587"/>
                  <a:pt x="1788584" y="165182"/>
                  <a:pt x="1796085" y="153932"/>
                </a:cubicBezTo>
                <a:lnTo>
                  <a:pt x="1821744" y="115449"/>
                </a:lnTo>
                <a:cubicBezTo>
                  <a:pt x="1826020" y="102621"/>
                  <a:pt x="1826713" y="87969"/>
                  <a:pt x="1834573" y="76966"/>
                </a:cubicBezTo>
                <a:cubicBezTo>
                  <a:pt x="1848634" y="57283"/>
                  <a:pt x="1885890" y="25655"/>
                  <a:pt x="1885890" y="25655"/>
                </a:cubicBezTo>
                <a:cubicBezTo>
                  <a:pt x="1920101" y="29931"/>
                  <a:pt x="1955500" y="28577"/>
                  <a:pt x="1988523" y="38483"/>
                </a:cubicBezTo>
                <a:cubicBezTo>
                  <a:pt x="2000108" y="41958"/>
                  <a:pt x="2006925" y="54463"/>
                  <a:pt x="2014182" y="64138"/>
                </a:cubicBezTo>
                <a:cubicBezTo>
                  <a:pt x="2032684" y="88805"/>
                  <a:pt x="2043693" y="119302"/>
                  <a:pt x="2065498" y="141104"/>
                </a:cubicBezTo>
                <a:cubicBezTo>
                  <a:pt x="2074051" y="149656"/>
                  <a:pt x="2083601" y="157316"/>
                  <a:pt x="2091157" y="166760"/>
                </a:cubicBezTo>
                <a:cubicBezTo>
                  <a:pt x="2100789" y="178798"/>
                  <a:pt x="2105913" y="194342"/>
                  <a:pt x="2116815" y="205243"/>
                </a:cubicBezTo>
                <a:cubicBezTo>
                  <a:pt x="2127718" y="216145"/>
                  <a:pt x="2142474" y="222346"/>
                  <a:pt x="2155303" y="230898"/>
                </a:cubicBezTo>
                <a:cubicBezTo>
                  <a:pt x="2172408" y="256553"/>
                  <a:pt x="2196867" y="278612"/>
                  <a:pt x="2206619" y="307864"/>
                </a:cubicBezTo>
                <a:cubicBezTo>
                  <a:pt x="2236103" y="396304"/>
                  <a:pt x="2213155" y="365708"/>
                  <a:pt x="2257936" y="410486"/>
                </a:cubicBezTo>
                <a:cubicBezTo>
                  <a:pt x="2262212" y="423314"/>
                  <a:pt x="2263807" y="437375"/>
                  <a:pt x="2270765" y="448969"/>
                </a:cubicBezTo>
                <a:cubicBezTo>
                  <a:pt x="2276988" y="459340"/>
                  <a:pt x="2288868" y="465180"/>
                  <a:pt x="2296424" y="474624"/>
                </a:cubicBezTo>
                <a:cubicBezTo>
                  <a:pt x="2306056" y="486662"/>
                  <a:pt x="2313529" y="500279"/>
                  <a:pt x="2322082" y="513107"/>
                </a:cubicBezTo>
                <a:cubicBezTo>
                  <a:pt x="2362188" y="673514"/>
                  <a:pt x="2310931" y="474081"/>
                  <a:pt x="2347740" y="602901"/>
                </a:cubicBezTo>
                <a:cubicBezTo>
                  <a:pt x="2386516" y="738603"/>
                  <a:pt x="2325255" y="548281"/>
                  <a:pt x="2386228" y="731178"/>
                </a:cubicBezTo>
                <a:lnTo>
                  <a:pt x="2411886" y="808144"/>
                </a:lnTo>
                <a:cubicBezTo>
                  <a:pt x="2416162" y="820972"/>
                  <a:pt x="2415153" y="837066"/>
                  <a:pt x="2424715" y="846627"/>
                </a:cubicBezTo>
                <a:lnTo>
                  <a:pt x="2450374" y="872282"/>
                </a:lnTo>
                <a:cubicBezTo>
                  <a:pt x="2458927" y="897937"/>
                  <a:pt x="2469472" y="923012"/>
                  <a:pt x="2476032" y="949248"/>
                </a:cubicBezTo>
                <a:cubicBezTo>
                  <a:pt x="2480308" y="966352"/>
                  <a:pt x="2479516" y="985609"/>
                  <a:pt x="2488861" y="1000559"/>
                </a:cubicBezTo>
                <a:cubicBezTo>
                  <a:pt x="2511083" y="1036110"/>
                  <a:pt x="2545544" y="1055447"/>
                  <a:pt x="2578666" y="1077525"/>
                </a:cubicBezTo>
                <a:cubicBezTo>
                  <a:pt x="2587219" y="1090353"/>
                  <a:pt x="2593422" y="1105107"/>
                  <a:pt x="2604324" y="1116008"/>
                </a:cubicBezTo>
                <a:cubicBezTo>
                  <a:pt x="2615227" y="1126910"/>
                  <a:pt x="2630771" y="1132032"/>
                  <a:pt x="2642811" y="1141663"/>
                </a:cubicBezTo>
                <a:cubicBezTo>
                  <a:pt x="2652256" y="1149218"/>
                  <a:pt x="2659025" y="1159764"/>
                  <a:pt x="2668470" y="1167319"/>
                </a:cubicBezTo>
                <a:cubicBezTo>
                  <a:pt x="2680510" y="1176950"/>
                  <a:pt x="2694917" y="1183343"/>
                  <a:pt x="2706957" y="1192974"/>
                </a:cubicBezTo>
                <a:cubicBezTo>
                  <a:pt x="2728931" y="1210551"/>
                  <a:pt x="2741148" y="1236116"/>
                  <a:pt x="2771103" y="1244285"/>
                </a:cubicBezTo>
                <a:cubicBezTo>
                  <a:pt x="2804366" y="1253356"/>
                  <a:pt x="2839526" y="1252837"/>
                  <a:pt x="2873737" y="1257113"/>
                </a:cubicBezTo>
                <a:cubicBezTo>
                  <a:pt x="2913779" y="1252108"/>
                  <a:pt x="2982515" y="1259054"/>
                  <a:pt x="3014858" y="1218630"/>
                </a:cubicBezTo>
                <a:cubicBezTo>
                  <a:pt x="3023306" y="1208072"/>
                  <a:pt x="3023972" y="1193148"/>
                  <a:pt x="3027687" y="1180147"/>
                </a:cubicBezTo>
                <a:cubicBezTo>
                  <a:pt x="3030737" y="1169473"/>
                  <a:pt x="3044956" y="1104333"/>
                  <a:pt x="3053345" y="1090353"/>
                </a:cubicBezTo>
                <a:cubicBezTo>
                  <a:pt x="3059568" y="1079982"/>
                  <a:pt x="3071448" y="1074141"/>
                  <a:pt x="3079004" y="1064697"/>
                </a:cubicBezTo>
                <a:cubicBezTo>
                  <a:pt x="3150448" y="975402"/>
                  <a:pt x="3051724" y="1079145"/>
                  <a:pt x="3143150" y="987731"/>
                </a:cubicBezTo>
                <a:cubicBezTo>
                  <a:pt x="3177359" y="885114"/>
                  <a:pt x="3126046" y="1004833"/>
                  <a:pt x="3194466" y="936421"/>
                </a:cubicBezTo>
                <a:cubicBezTo>
                  <a:pt x="3204028" y="926860"/>
                  <a:pt x="3201248" y="910031"/>
                  <a:pt x="3207296" y="897937"/>
                </a:cubicBezTo>
                <a:cubicBezTo>
                  <a:pt x="3232954" y="846627"/>
                  <a:pt x="3228679" y="868004"/>
                  <a:pt x="3271441" y="833799"/>
                </a:cubicBezTo>
                <a:cubicBezTo>
                  <a:pt x="3280886" y="826244"/>
                  <a:pt x="3286282" y="813552"/>
                  <a:pt x="3297100" y="808144"/>
                </a:cubicBezTo>
                <a:cubicBezTo>
                  <a:pt x="3321291" y="796050"/>
                  <a:pt x="3374075" y="782488"/>
                  <a:pt x="3374075" y="782488"/>
                </a:cubicBezTo>
                <a:cubicBezTo>
                  <a:pt x="3395457" y="786764"/>
                  <a:pt x="3420077" y="783221"/>
                  <a:pt x="3438221" y="795316"/>
                </a:cubicBezTo>
                <a:cubicBezTo>
                  <a:pt x="3449472" y="802816"/>
                  <a:pt x="3445002" y="821705"/>
                  <a:pt x="3451050" y="833799"/>
                </a:cubicBezTo>
                <a:cubicBezTo>
                  <a:pt x="3458543" y="848784"/>
                  <a:pt x="3485319" y="887709"/>
                  <a:pt x="3502367" y="897937"/>
                </a:cubicBezTo>
                <a:cubicBezTo>
                  <a:pt x="3513963" y="904894"/>
                  <a:pt x="3528025" y="906489"/>
                  <a:pt x="3540854" y="910765"/>
                </a:cubicBezTo>
                <a:cubicBezTo>
                  <a:pt x="3628200" y="998101"/>
                  <a:pt x="3491713" y="864984"/>
                  <a:pt x="3605000" y="962076"/>
                </a:cubicBezTo>
                <a:cubicBezTo>
                  <a:pt x="3623367" y="977817"/>
                  <a:pt x="3639211" y="996283"/>
                  <a:pt x="3656317" y="1013387"/>
                </a:cubicBezTo>
                <a:cubicBezTo>
                  <a:pt x="3669146" y="1026215"/>
                  <a:pt x="3684740" y="1036776"/>
                  <a:pt x="3694804" y="1051870"/>
                </a:cubicBezTo>
                <a:cubicBezTo>
                  <a:pt x="3703357" y="1064698"/>
                  <a:pt x="3708423" y="1080722"/>
                  <a:pt x="3720463" y="1090353"/>
                </a:cubicBezTo>
                <a:cubicBezTo>
                  <a:pt x="3731023" y="1098800"/>
                  <a:pt x="3746121" y="1098904"/>
                  <a:pt x="3758950" y="1103180"/>
                </a:cubicBezTo>
                <a:cubicBezTo>
                  <a:pt x="3767503" y="1111732"/>
                  <a:pt x="3777053" y="1119392"/>
                  <a:pt x="3784609" y="1128836"/>
                </a:cubicBezTo>
                <a:cubicBezTo>
                  <a:pt x="3794241" y="1140874"/>
                  <a:pt x="3800024" y="1155796"/>
                  <a:pt x="3810267" y="1167319"/>
                </a:cubicBezTo>
                <a:cubicBezTo>
                  <a:pt x="3810315" y="1167373"/>
                  <a:pt x="3890077" y="1247118"/>
                  <a:pt x="3912901" y="1269940"/>
                </a:cubicBezTo>
                <a:cubicBezTo>
                  <a:pt x="3921454" y="1278492"/>
                  <a:pt x="3928495" y="1288888"/>
                  <a:pt x="3938559" y="1295596"/>
                </a:cubicBezTo>
                <a:cubicBezTo>
                  <a:pt x="3987110" y="1327959"/>
                  <a:pt x="3966143" y="1310350"/>
                  <a:pt x="4002705" y="1346906"/>
                </a:cubicBezTo>
                <a:cubicBezTo>
                  <a:pt x="4018239" y="1393502"/>
                  <a:pt x="4015534" y="1371867"/>
                  <a:pt x="4015534" y="1411045"/>
                </a:cubicBezTo>
              </a:path>
            </a:pathLst>
          </a:custGeom>
          <a:ln w="38100" cmpd="sng">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2447824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2064" y="2035636"/>
            <a:ext cx="4081123" cy="3582894"/>
          </a:xfrm>
        </p:spPr>
        <p:txBody>
          <a:bodyPr/>
          <a:lstStyle/>
          <a:p>
            <a:r>
              <a:rPr lang="en-US" dirty="0" smtClean="0"/>
              <a:t>Year-long survey of the full sky</a:t>
            </a:r>
          </a:p>
          <a:p>
            <a:r>
              <a:rPr lang="en-US" dirty="0" smtClean="0"/>
              <a:t>Unprecedented NIR/MIR sensitivity</a:t>
            </a:r>
          </a:p>
          <a:p>
            <a:r>
              <a:rPr lang="en-US" dirty="0" smtClean="0"/>
              <a:t>Catalog of 750+ million objects</a:t>
            </a:r>
          </a:p>
          <a:p>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53</a:t>
            </a:fld>
            <a:endParaRPr lang="en-US"/>
          </a:p>
        </p:txBody>
      </p:sp>
      <p:sp>
        <p:nvSpPr>
          <p:cNvPr id="7" name="Title 1"/>
          <p:cNvSpPr>
            <a:spLocks noGrp="1"/>
          </p:cNvSpPr>
          <p:nvPr>
            <p:ph type="title"/>
          </p:nvPr>
        </p:nvSpPr>
        <p:spPr>
          <a:xfrm>
            <a:off x="457200" y="274638"/>
            <a:ext cx="8229600" cy="1143000"/>
          </a:xfrm>
        </p:spPr>
        <p:txBody>
          <a:bodyPr/>
          <a:lstStyle/>
          <a:p>
            <a:r>
              <a:rPr lang="en-US" dirty="0" smtClean="0"/>
              <a:t>Relation to My Work</a:t>
            </a:r>
            <a:endParaRPr lang="en-US" dirty="0"/>
          </a:p>
        </p:txBody>
      </p:sp>
      <p:sp>
        <p:nvSpPr>
          <p:cNvPr id="8" name="Footer Placeholder 3"/>
          <p:cNvSpPr>
            <a:spLocks noGrp="1"/>
          </p:cNvSpPr>
          <p:nvPr>
            <p:ph type="ftr" sz="quarter" idx="11"/>
          </p:nvPr>
        </p:nvSpPr>
        <p:spPr>
          <a:xfrm>
            <a:off x="3124200" y="6356350"/>
            <a:ext cx="2895600" cy="365125"/>
          </a:xfrm>
        </p:spPr>
        <p:txBody>
          <a:bodyPr/>
          <a:lstStyle/>
          <a:p>
            <a:r>
              <a:rPr lang="en-US" dirty="0" smtClean="0"/>
              <a:t>My Work</a:t>
            </a:r>
            <a:endParaRPr lang="en-US" dirty="0"/>
          </a:p>
        </p:txBody>
      </p:sp>
      <p:pic>
        <p:nvPicPr>
          <p:cNvPr id="9" name="Picture 8" descr="wise_telescop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10" y="2290366"/>
            <a:ext cx="4795688" cy="2622642"/>
          </a:xfrm>
          <a:prstGeom prst="rect">
            <a:avLst/>
          </a:prstGeom>
        </p:spPr>
      </p:pic>
      <p:sp>
        <p:nvSpPr>
          <p:cNvPr id="10" name="TextBox 9"/>
          <p:cNvSpPr txBox="1"/>
          <p:nvPr/>
        </p:nvSpPr>
        <p:spPr>
          <a:xfrm>
            <a:off x="241540" y="1299637"/>
            <a:ext cx="8650024" cy="553998"/>
          </a:xfrm>
          <a:prstGeom prst="rect">
            <a:avLst/>
          </a:prstGeom>
          <a:noFill/>
        </p:spPr>
        <p:txBody>
          <a:bodyPr wrap="none" rtlCol="0">
            <a:spAutoFit/>
          </a:bodyPr>
          <a:lstStyle/>
          <a:p>
            <a:r>
              <a:rPr lang="en-US" sz="3000" b="1" dirty="0"/>
              <a:t>Enter: the Wide-field Infrared Survey </a:t>
            </a:r>
            <a:r>
              <a:rPr lang="en-US" sz="3000" b="1" dirty="0" smtClean="0"/>
              <a:t>Explorer (WISE)</a:t>
            </a:r>
            <a:endParaRPr lang="en-US" sz="3000" b="1" dirty="0"/>
          </a:p>
        </p:txBody>
      </p:sp>
      <p:sp>
        <p:nvSpPr>
          <p:cNvPr id="11" name="TextBox 10"/>
          <p:cNvSpPr txBox="1"/>
          <p:nvPr/>
        </p:nvSpPr>
        <p:spPr>
          <a:xfrm>
            <a:off x="584460" y="4951493"/>
            <a:ext cx="3982092" cy="307777"/>
          </a:xfrm>
          <a:prstGeom prst="rect">
            <a:avLst/>
          </a:prstGeom>
          <a:noFill/>
        </p:spPr>
        <p:txBody>
          <a:bodyPr wrap="none" rtlCol="0">
            <a:spAutoFit/>
          </a:bodyPr>
          <a:lstStyle/>
          <a:p>
            <a:r>
              <a:rPr lang="en-US" sz="1400" i="1" dirty="0" smtClean="0"/>
              <a:t>Credit</a:t>
            </a:r>
            <a:r>
              <a:rPr lang="en-US" sz="1400" i="1" dirty="0"/>
              <a:t>: http://</a:t>
            </a:r>
            <a:r>
              <a:rPr lang="en-US" sz="1400" i="1" dirty="0" err="1"/>
              <a:t>www.jpl.nasa.gov</a:t>
            </a:r>
            <a:r>
              <a:rPr lang="en-US" sz="1400" i="1" dirty="0"/>
              <a:t>/wise/</a:t>
            </a:r>
            <a:r>
              <a:rPr lang="en-US" sz="1400" i="1" dirty="0" err="1"/>
              <a:t>overview.cfm</a:t>
            </a:r>
            <a:endParaRPr lang="en-US" sz="1400" i="1" dirty="0"/>
          </a:p>
        </p:txBody>
      </p:sp>
    </p:spTree>
    <p:extLst>
      <p:ext uri="{BB962C8B-B14F-4D97-AF65-F5344CB8AC3E}">
        <p14:creationId xmlns:p14="http://schemas.microsoft.com/office/powerpoint/2010/main" val="120894694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My Work</a:t>
            </a:r>
            <a:endParaRPr lang="en-US" dirty="0"/>
          </a:p>
        </p:txBody>
      </p:sp>
      <p:sp>
        <p:nvSpPr>
          <p:cNvPr id="3" name="Content Placeholder 2"/>
          <p:cNvSpPr>
            <a:spLocks noGrp="1"/>
          </p:cNvSpPr>
          <p:nvPr>
            <p:ph idx="1"/>
          </p:nvPr>
        </p:nvSpPr>
        <p:spPr>
          <a:xfrm>
            <a:off x="5452403" y="1322076"/>
            <a:ext cx="3558334" cy="5034273"/>
          </a:xfrm>
        </p:spPr>
        <p:txBody>
          <a:bodyPr>
            <a:normAutofit/>
          </a:bodyPr>
          <a:lstStyle/>
          <a:p>
            <a:pPr>
              <a:spcAft>
                <a:spcPts val="600"/>
              </a:spcAft>
            </a:pPr>
            <a:r>
              <a:rPr lang="en-US" dirty="0" smtClean="0"/>
              <a:t>Identified ~68,000 AGB candidates in the Milky Way with WISE</a:t>
            </a:r>
          </a:p>
          <a:p>
            <a:pPr>
              <a:spcAft>
                <a:spcPts val="600"/>
              </a:spcAft>
            </a:pPr>
            <a:r>
              <a:rPr lang="en-US" dirty="0" smtClean="0"/>
              <a:t>Vertical and radial extent of the disk</a:t>
            </a:r>
          </a:p>
          <a:p>
            <a:pPr>
              <a:spcAft>
                <a:spcPts val="600"/>
              </a:spcAft>
            </a:pPr>
            <a:r>
              <a:rPr lang="en-US" dirty="0" smtClean="0"/>
              <a:t>Can be used to verify models of Galactic structure</a:t>
            </a:r>
          </a:p>
        </p:txBody>
      </p:sp>
      <p:sp>
        <p:nvSpPr>
          <p:cNvPr id="5" name="Slide Number Placeholder 4"/>
          <p:cNvSpPr>
            <a:spLocks noGrp="1"/>
          </p:cNvSpPr>
          <p:nvPr>
            <p:ph type="sldNum" sz="quarter" idx="12"/>
          </p:nvPr>
        </p:nvSpPr>
        <p:spPr/>
        <p:txBody>
          <a:bodyPr/>
          <a:lstStyle/>
          <a:p>
            <a:fld id="{2AEA1A1E-F5B2-6F40-9B1C-BBBBCA62E90C}" type="slidenum">
              <a:rPr lang="en-US" smtClean="0"/>
              <a:t>54</a:t>
            </a:fld>
            <a:endParaRPr lang="en-US"/>
          </a:p>
        </p:txBody>
      </p:sp>
      <p:sp>
        <p:nvSpPr>
          <p:cNvPr id="7" name="Footer Placeholder 3"/>
          <p:cNvSpPr>
            <a:spLocks noGrp="1"/>
          </p:cNvSpPr>
          <p:nvPr>
            <p:ph type="ftr" sz="quarter" idx="11"/>
          </p:nvPr>
        </p:nvSpPr>
        <p:spPr/>
        <p:txBody>
          <a:bodyPr/>
          <a:lstStyle/>
          <a:p>
            <a:r>
              <a:rPr lang="en-US" dirty="0" smtClean="0"/>
              <a:t>My Work</a:t>
            </a:r>
            <a:endParaRPr lang="en-US" dirty="0"/>
          </a:p>
        </p:txBody>
      </p:sp>
      <p:pic>
        <p:nvPicPr>
          <p:cNvPr id="8" name="Picture 7"/>
          <p:cNvPicPr>
            <a:picLocks noChangeAspect="1"/>
          </p:cNvPicPr>
          <p:nvPr/>
        </p:nvPicPr>
        <p:blipFill>
          <a:blip r:embed="rId3"/>
          <a:stretch>
            <a:fillRect/>
          </a:stretch>
        </p:blipFill>
        <p:spPr>
          <a:xfrm>
            <a:off x="159325" y="1322076"/>
            <a:ext cx="5126297" cy="5026341"/>
          </a:xfrm>
          <a:prstGeom prst="rect">
            <a:avLst/>
          </a:prstGeom>
          <a:ln>
            <a:solidFill>
              <a:srgbClr val="000000"/>
            </a:solidFill>
          </a:ln>
        </p:spPr>
      </p:pic>
      <p:sp>
        <p:nvSpPr>
          <p:cNvPr id="9" name="TextBox 8"/>
          <p:cNvSpPr txBox="1"/>
          <p:nvPr/>
        </p:nvSpPr>
        <p:spPr>
          <a:xfrm>
            <a:off x="2996122" y="1680470"/>
            <a:ext cx="2114581" cy="307777"/>
          </a:xfrm>
          <a:prstGeom prst="rect">
            <a:avLst/>
          </a:prstGeom>
          <a:noFill/>
        </p:spPr>
        <p:txBody>
          <a:bodyPr wrap="none" rtlCol="0">
            <a:spAutoFit/>
          </a:bodyPr>
          <a:lstStyle/>
          <a:p>
            <a:r>
              <a:rPr lang="en-US" sz="1400" i="1" dirty="0" smtClean="0"/>
              <a:t>Hunt-Walker et al. in prep</a:t>
            </a:r>
            <a:endParaRPr lang="en-US" sz="1400" i="1" dirty="0"/>
          </a:p>
        </p:txBody>
      </p:sp>
      <p:sp>
        <p:nvSpPr>
          <p:cNvPr id="10" name="TextBox 9"/>
          <p:cNvSpPr txBox="1"/>
          <p:nvPr/>
        </p:nvSpPr>
        <p:spPr>
          <a:xfrm>
            <a:off x="1303720" y="6232118"/>
            <a:ext cx="820469" cy="369332"/>
          </a:xfrm>
          <a:prstGeom prst="rect">
            <a:avLst/>
          </a:prstGeom>
          <a:solidFill>
            <a:srgbClr val="FFFFFF"/>
          </a:solidFill>
        </p:spPr>
        <p:txBody>
          <a:bodyPr wrap="none" rtlCol="0">
            <a:spAutoFit/>
          </a:bodyPr>
          <a:lstStyle/>
          <a:p>
            <a:r>
              <a:rPr lang="en-US" dirty="0" smtClean="0"/>
              <a:t>X (</a:t>
            </a:r>
            <a:r>
              <a:rPr lang="en-US" dirty="0" err="1" smtClean="0"/>
              <a:t>kpc</a:t>
            </a:r>
            <a:r>
              <a:rPr lang="en-US" dirty="0" smtClean="0"/>
              <a:t>)</a:t>
            </a:r>
            <a:endParaRPr lang="en-US" dirty="0"/>
          </a:p>
        </p:txBody>
      </p:sp>
      <p:sp>
        <p:nvSpPr>
          <p:cNvPr id="11" name="TextBox 10"/>
          <p:cNvSpPr txBox="1"/>
          <p:nvPr/>
        </p:nvSpPr>
        <p:spPr>
          <a:xfrm>
            <a:off x="131460" y="2411602"/>
            <a:ext cx="300082" cy="369332"/>
          </a:xfrm>
          <a:prstGeom prst="rect">
            <a:avLst/>
          </a:prstGeom>
          <a:solidFill>
            <a:srgbClr val="FFFFFF"/>
          </a:solidFill>
        </p:spPr>
        <p:txBody>
          <a:bodyPr wrap="none" rtlCol="0">
            <a:spAutoFit/>
          </a:bodyPr>
          <a:lstStyle/>
          <a:p>
            <a:r>
              <a:rPr lang="en-US" dirty="0" smtClean="0"/>
              <a:t>Y</a:t>
            </a:r>
            <a:endParaRPr lang="en-US" dirty="0"/>
          </a:p>
        </p:txBody>
      </p:sp>
      <p:sp>
        <p:nvSpPr>
          <p:cNvPr id="12" name="TextBox 11"/>
          <p:cNvSpPr txBox="1"/>
          <p:nvPr/>
        </p:nvSpPr>
        <p:spPr>
          <a:xfrm>
            <a:off x="3638012" y="6197161"/>
            <a:ext cx="813143" cy="369332"/>
          </a:xfrm>
          <a:prstGeom prst="rect">
            <a:avLst/>
          </a:prstGeom>
          <a:solidFill>
            <a:srgbClr val="FFFFFF"/>
          </a:solidFill>
        </p:spPr>
        <p:txBody>
          <a:bodyPr wrap="none" rtlCol="0">
            <a:spAutoFit/>
          </a:bodyPr>
          <a:lstStyle/>
          <a:p>
            <a:r>
              <a:rPr lang="en-US" dirty="0" smtClean="0"/>
              <a:t>Y (</a:t>
            </a:r>
            <a:r>
              <a:rPr lang="en-US" dirty="0" err="1" smtClean="0"/>
              <a:t>kpc</a:t>
            </a:r>
            <a:r>
              <a:rPr lang="en-US" dirty="0" smtClean="0"/>
              <a:t>)</a:t>
            </a:r>
            <a:endParaRPr lang="en-US" dirty="0"/>
          </a:p>
        </p:txBody>
      </p:sp>
      <p:sp>
        <p:nvSpPr>
          <p:cNvPr id="13" name="TextBox 12"/>
          <p:cNvSpPr txBox="1"/>
          <p:nvPr/>
        </p:nvSpPr>
        <p:spPr>
          <a:xfrm>
            <a:off x="125957" y="4759069"/>
            <a:ext cx="292756" cy="369332"/>
          </a:xfrm>
          <a:prstGeom prst="rect">
            <a:avLst/>
          </a:prstGeom>
          <a:solidFill>
            <a:srgbClr val="FFFFFF"/>
          </a:solidFill>
        </p:spPr>
        <p:txBody>
          <a:bodyPr wrap="none" rtlCol="0">
            <a:spAutoFit/>
          </a:bodyPr>
          <a:lstStyle/>
          <a:p>
            <a:r>
              <a:rPr lang="en-US" dirty="0" smtClean="0"/>
              <a:t>Z</a:t>
            </a:r>
            <a:endParaRPr lang="en-US" dirty="0"/>
          </a:p>
        </p:txBody>
      </p:sp>
      <p:sp>
        <p:nvSpPr>
          <p:cNvPr id="14" name="Oval 13"/>
          <p:cNvSpPr/>
          <p:nvPr/>
        </p:nvSpPr>
        <p:spPr>
          <a:xfrm>
            <a:off x="2159990" y="2501398"/>
            <a:ext cx="153950" cy="153950"/>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553684" y="2311671"/>
            <a:ext cx="934082" cy="369332"/>
          </a:xfrm>
          <a:prstGeom prst="rect">
            <a:avLst/>
          </a:prstGeom>
          <a:noFill/>
        </p:spPr>
        <p:txBody>
          <a:bodyPr wrap="none" rtlCol="0">
            <a:spAutoFit/>
          </a:bodyPr>
          <a:lstStyle/>
          <a:p>
            <a:r>
              <a:rPr lang="en-US" dirty="0" smtClean="0"/>
              <a:t>The Sun</a:t>
            </a:r>
            <a:endParaRPr lang="en-US" dirty="0"/>
          </a:p>
        </p:txBody>
      </p:sp>
      <p:sp>
        <p:nvSpPr>
          <p:cNvPr id="16" name="Oval 15"/>
          <p:cNvSpPr/>
          <p:nvPr/>
        </p:nvSpPr>
        <p:spPr>
          <a:xfrm>
            <a:off x="2158440" y="4843799"/>
            <a:ext cx="153950" cy="153950"/>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963717" y="4831743"/>
            <a:ext cx="153950" cy="153950"/>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2313940" y="2681003"/>
            <a:ext cx="1390062" cy="215074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021488" y="2681003"/>
            <a:ext cx="16281" cy="207806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1"/>
          </p:cNvCxnSpPr>
          <p:nvPr/>
        </p:nvCxnSpPr>
        <p:spPr>
          <a:xfrm flipH="1">
            <a:off x="2385214" y="2496337"/>
            <a:ext cx="1168470" cy="7630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871955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82" y="1368361"/>
            <a:ext cx="3590716" cy="5353114"/>
          </a:xfrm>
        </p:spPr>
        <p:txBody>
          <a:bodyPr>
            <a:normAutofit/>
          </a:bodyPr>
          <a:lstStyle/>
          <a:p>
            <a:r>
              <a:rPr lang="en-US" sz="2600" dirty="0" smtClean="0"/>
              <a:t>Matches of AGB candidates to SDSS APOGEE Red Giant Survey</a:t>
            </a:r>
          </a:p>
          <a:p>
            <a:r>
              <a:rPr lang="en-US" sz="2600" dirty="0" smtClean="0"/>
              <a:t>Measurements of </a:t>
            </a:r>
            <a:r>
              <a:rPr lang="en-US" sz="2600" dirty="0" err="1" smtClean="0"/>
              <a:t>metallicity</a:t>
            </a:r>
            <a:r>
              <a:rPr lang="en-US" sz="2600" dirty="0" smtClean="0"/>
              <a:t> in SDSS combined with measurements from AGB candidate sample = 3D </a:t>
            </a:r>
            <a:r>
              <a:rPr lang="en-US" sz="2600" dirty="0" err="1" smtClean="0"/>
              <a:t>metallicity</a:t>
            </a:r>
            <a:r>
              <a:rPr lang="en-US" sz="2600" dirty="0" smtClean="0"/>
              <a:t> map of the Galaxy</a:t>
            </a:r>
            <a:endParaRPr lang="en-US" sz="2600" dirty="0"/>
          </a:p>
        </p:txBody>
      </p:sp>
      <p:sp>
        <p:nvSpPr>
          <p:cNvPr id="4" name="Footer Placeholder 3"/>
          <p:cNvSpPr>
            <a:spLocks noGrp="1"/>
          </p:cNvSpPr>
          <p:nvPr>
            <p:ph type="ftr" sz="quarter" idx="11"/>
          </p:nvPr>
        </p:nvSpPr>
        <p:spPr/>
        <p:txBody>
          <a:bodyPr/>
          <a:lstStyle/>
          <a:p>
            <a:r>
              <a:rPr lang="en-US" dirty="0" smtClean="0"/>
              <a:t>My Work</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55</a:t>
            </a:fld>
            <a:endParaRPr lang="en-US"/>
          </a:p>
        </p:txBody>
      </p:sp>
      <p:sp>
        <p:nvSpPr>
          <p:cNvPr id="7" name="Title 1"/>
          <p:cNvSpPr>
            <a:spLocks noGrp="1"/>
          </p:cNvSpPr>
          <p:nvPr>
            <p:ph type="title"/>
          </p:nvPr>
        </p:nvSpPr>
        <p:spPr/>
        <p:txBody>
          <a:bodyPr/>
          <a:lstStyle/>
          <a:p>
            <a:r>
              <a:rPr lang="en-US" dirty="0" smtClean="0"/>
              <a:t>Relation to My Work</a:t>
            </a:r>
            <a:endParaRPr lang="en-US" dirty="0"/>
          </a:p>
        </p:txBody>
      </p:sp>
      <p:sp>
        <p:nvSpPr>
          <p:cNvPr id="10" name="TextBox 9"/>
          <p:cNvSpPr txBox="1"/>
          <p:nvPr/>
        </p:nvSpPr>
        <p:spPr>
          <a:xfrm>
            <a:off x="4364880" y="4565889"/>
            <a:ext cx="4444015" cy="307777"/>
          </a:xfrm>
          <a:prstGeom prst="rect">
            <a:avLst/>
          </a:prstGeom>
          <a:noFill/>
        </p:spPr>
        <p:txBody>
          <a:bodyPr wrap="square" rtlCol="0">
            <a:spAutoFit/>
          </a:bodyPr>
          <a:lstStyle/>
          <a:p>
            <a:pPr algn="ctr"/>
            <a:r>
              <a:rPr lang="en-US" sz="1400" i="1" dirty="0" smtClean="0"/>
              <a:t>Hunt-Walker et al. in prep</a:t>
            </a:r>
            <a:endParaRPr lang="en-US" sz="1400" i="1" dirty="0"/>
          </a:p>
        </p:txBody>
      </p:sp>
      <p:pic>
        <p:nvPicPr>
          <p:cNvPr id="2" name="Picture 1"/>
          <p:cNvPicPr>
            <a:picLocks noChangeAspect="1"/>
          </p:cNvPicPr>
          <p:nvPr/>
        </p:nvPicPr>
        <p:blipFill>
          <a:blip r:embed="rId3"/>
          <a:stretch>
            <a:fillRect/>
          </a:stretch>
        </p:blipFill>
        <p:spPr>
          <a:xfrm>
            <a:off x="3926590" y="1614749"/>
            <a:ext cx="5118100" cy="2692400"/>
          </a:xfrm>
          <a:prstGeom prst="rect">
            <a:avLst/>
          </a:prstGeom>
          <a:ln>
            <a:solidFill>
              <a:srgbClr val="000000"/>
            </a:solidFill>
          </a:ln>
        </p:spPr>
      </p:pic>
      <p:sp>
        <p:nvSpPr>
          <p:cNvPr id="8" name="TextBox 7"/>
          <p:cNvSpPr txBox="1"/>
          <p:nvPr/>
        </p:nvSpPr>
        <p:spPr>
          <a:xfrm>
            <a:off x="5521089" y="4158539"/>
            <a:ext cx="2453767" cy="369332"/>
          </a:xfrm>
          <a:prstGeom prst="rect">
            <a:avLst/>
          </a:prstGeom>
          <a:solidFill>
            <a:schemeClr val="bg1"/>
          </a:solidFill>
        </p:spPr>
        <p:txBody>
          <a:bodyPr wrap="none" rtlCol="0">
            <a:spAutoFit/>
          </a:bodyPr>
          <a:lstStyle/>
          <a:p>
            <a:r>
              <a:rPr lang="en-US" dirty="0" smtClean="0"/>
              <a:t>Galactic Longitude (</a:t>
            </a:r>
            <a:r>
              <a:rPr lang="en-US" dirty="0" err="1" smtClean="0"/>
              <a:t>deg</a:t>
            </a:r>
            <a:r>
              <a:rPr lang="en-US" dirty="0" smtClean="0"/>
              <a:t>)</a:t>
            </a:r>
            <a:endParaRPr lang="en-US" dirty="0"/>
          </a:p>
        </p:txBody>
      </p:sp>
      <p:sp>
        <p:nvSpPr>
          <p:cNvPr id="11" name="TextBox 10"/>
          <p:cNvSpPr txBox="1"/>
          <p:nvPr/>
        </p:nvSpPr>
        <p:spPr>
          <a:xfrm rot="16200000">
            <a:off x="3007801" y="2769544"/>
            <a:ext cx="1751351" cy="369332"/>
          </a:xfrm>
          <a:prstGeom prst="rect">
            <a:avLst/>
          </a:prstGeom>
          <a:solidFill>
            <a:srgbClr val="FFFFFF"/>
          </a:solidFill>
        </p:spPr>
        <p:txBody>
          <a:bodyPr wrap="none" rtlCol="0">
            <a:spAutoFit/>
          </a:bodyPr>
          <a:lstStyle/>
          <a:p>
            <a:r>
              <a:rPr lang="en-US" dirty="0" smtClean="0"/>
              <a:t>Galactic Latitude</a:t>
            </a:r>
            <a:endParaRPr lang="en-US" dirty="0"/>
          </a:p>
        </p:txBody>
      </p:sp>
    </p:spTree>
    <p:extLst>
      <p:ext uri="{BB962C8B-B14F-4D97-AF65-F5344CB8AC3E}">
        <p14:creationId xmlns:p14="http://schemas.microsoft.com/office/powerpoint/2010/main" val="9993616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5" name="Content Placeholder 4"/>
          <p:cNvSpPr>
            <a:spLocks noGrp="1"/>
          </p:cNvSpPr>
          <p:nvPr>
            <p:ph idx="1"/>
          </p:nvPr>
        </p:nvSpPr>
        <p:spPr>
          <a:xfrm>
            <a:off x="457200" y="1259868"/>
            <a:ext cx="8229600" cy="680663"/>
          </a:xfrm>
        </p:spPr>
        <p:txBody>
          <a:bodyPr/>
          <a:lstStyle/>
          <a:p>
            <a:pPr marL="0" indent="0" algn="ctr">
              <a:buNone/>
            </a:pPr>
            <a:r>
              <a:rPr lang="en-US" dirty="0" smtClean="0"/>
              <a:t>My Committee</a:t>
            </a:r>
          </a:p>
        </p:txBody>
      </p:sp>
      <p:sp>
        <p:nvSpPr>
          <p:cNvPr id="6" name="TextBox 5"/>
          <p:cNvSpPr txBox="1"/>
          <p:nvPr/>
        </p:nvSpPr>
        <p:spPr>
          <a:xfrm>
            <a:off x="646873" y="5170093"/>
            <a:ext cx="1313693" cy="646331"/>
          </a:xfrm>
          <a:prstGeom prst="rect">
            <a:avLst/>
          </a:prstGeom>
          <a:noFill/>
        </p:spPr>
        <p:txBody>
          <a:bodyPr wrap="none" rtlCol="0">
            <a:spAutoFit/>
          </a:bodyPr>
          <a:lstStyle/>
          <a:p>
            <a:pPr algn="ctr"/>
            <a:r>
              <a:rPr lang="en-US" dirty="0" err="1" smtClean="0"/>
              <a:t>Zeljko</a:t>
            </a:r>
            <a:r>
              <a:rPr lang="en-US" dirty="0" smtClean="0"/>
              <a:t> </a:t>
            </a:r>
            <a:r>
              <a:rPr lang="en-US" dirty="0" err="1" smtClean="0"/>
              <a:t>Ivezic</a:t>
            </a:r>
            <a:endParaRPr lang="en-US" dirty="0" smtClean="0"/>
          </a:p>
          <a:p>
            <a:pPr algn="ctr"/>
            <a:r>
              <a:rPr lang="en-US" dirty="0" smtClean="0"/>
              <a:t>(chair)</a:t>
            </a:r>
          </a:p>
        </p:txBody>
      </p:sp>
      <p:sp>
        <p:nvSpPr>
          <p:cNvPr id="7" name="TextBox 6"/>
          <p:cNvSpPr txBox="1"/>
          <p:nvPr/>
        </p:nvSpPr>
        <p:spPr>
          <a:xfrm>
            <a:off x="2820313" y="5606204"/>
            <a:ext cx="1922559" cy="369332"/>
          </a:xfrm>
          <a:prstGeom prst="rect">
            <a:avLst/>
          </a:prstGeom>
          <a:noFill/>
        </p:spPr>
        <p:txBody>
          <a:bodyPr wrap="none" rtlCol="0">
            <a:spAutoFit/>
          </a:bodyPr>
          <a:lstStyle/>
          <a:p>
            <a:r>
              <a:rPr lang="en-US" dirty="0" smtClean="0"/>
              <a:t>Suzanne L. Hawley</a:t>
            </a:r>
            <a:endParaRPr lang="en-US" dirty="0"/>
          </a:p>
        </p:txBody>
      </p:sp>
      <p:sp>
        <p:nvSpPr>
          <p:cNvPr id="8" name="TextBox 7"/>
          <p:cNvSpPr txBox="1"/>
          <p:nvPr/>
        </p:nvSpPr>
        <p:spPr>
          <a:xfrm>
            <a:off x="7001083" y="4596778"/>
            <a:ext cx="1913880" cy="369332"/>
          </a:xfrm>
          <a:prstGeom prst="rect">
            <a:avLst/>
          </a:prstGeom>
          <a:noFill/>
        </p:spPr>
        <p:txBody>
          <a:bodyPr wrap="none" rtlCol="0">
            <a:spAutoFit/>
          </a:bodyPr>
          <a:lstStyle/>
          <a:p>
            <a:r>
              <a:rPr lang="en-US" dirty="0" err="1" smtClean="0"/>
              <a:t>Antonino</a:t>
            </a:r>
            <a:r>
              <a:rPr lang="en-US" dirty="0" smtClean="0"/>
              <a:t> </a:t>
            </a:r>
            <a:r>
              <a:rPr lang="en-US" dirty="0" err="1" smtClean="0"/>
              <a:t>Ferrante</a:t>
            </a:r>
            <a:endParaRPr lang="en-US" dirty="0"/>
          </a:p>
        </p:txBody>
      </p:sp>
      <p:sp>
        <p:nvSpPr>
          <p:cNvPr id="10" name="TextBox 9"/>
          <p:cNvSpPr txBox="1"/>
          <p:nvPr/>
        </p:nvSpPr>
        <p:spPr>
          <a:xfrm>
            <a:off x="5405435" y="4325202"/>
            <a:ext cx="1225892" cy="369332"/>
          </a:xfrm>
          <a:prstGeom prst="rect">
            <a:avLst/>
          </a:prstGeom>
          <a:noFill/>
        </p:spPr>
        <p:txBody>
          <a:bodyPr wrap="none" rtlCol="0">
            <a:spAutoFit/>
          </a:bodyPr>
          <a:lstStyle/>
          <a:p>
            <a:r>
              <a:rPr lang="en-US" dirty="0" smtClean="0"/>
              <a:t>Mario </a:t>
            </a:r>
            <a:r>
              <a:rPr lang="en-US" dirty="0" err="1" smtClean="0"/>
              <a:t>Juric</a:t>
            </a:r>
            <a:endParaRPr lang="en-US" dirty="0"/>
          </a:p>
        </p:txBody>
      </p:sp>
      <p:pic>
        <p:nvPicPr>
          <p:cNvPr id="13" name="Picture 12"/>
          <p:cNvPicPr>
            <a:picLocks noChangeAspect="1"/>
          </p:cNvPicPr>
          <p:nvPr/>
        </p:nvPicPr>
        <p:blipFill>
          <a:blip r:embed="rId3"/>
          <a:stretch>
            <a:fillRect/>
          </a:stretch>
        </p:blipFill>
        <p:spPr>
          <a:xfrm>
            <a:off x="114400" y="2334426"/>
            <a:ext cx="2240100" cy="2835667"/>
          </a:xfrm>
          <a:prstGeom prst="rect">
            <a:avLst/>
          </a:prstGeom>
          <a:ln>
            <a:solidFill>
              <a:schemeClr val="tx1"/>
            </a:solidFill>
          </a:ln>
        </p:spPr>
      </p:pic>
      <p:pic>
        <p:nvPicPr>
          <p:cNvPr id="15" name="Picture 14" descr="mario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5056" y="2576567"/>
            <a:ext cx="1708729" cy="1727955"/>
          </a:xfrm>
          <a:prstGeom prst="rect">
            <a:avLst/>
          </a:prstGeom>
          <a:ln>
            <a:solidFill>
              <a:srgbClr val="000000"/>
            </a:solidFill>
          </a:ln>
        </p:spPr>
      </p:pic>
      <p:pic>
        <p:nvPicPr>
          <p:cNvPr id="17" name="Picture 16"/>
          <p:cNvPicPr>
            <a:picLocks noChangeAspect="1"/>
          </p:cNvPicPr>
          <p:nvPr/>
        </p:nvPicPr>
        <p:blipFill>
          <a:blip r:embed="rId5"/>
          <a:stretch>
            <a:fillRect/>
          </a:stretch>
        </p:blipFill>
        <p:spPr>
          <a:xfrm>
            <a:off x="2681767" y="2062435"/>
            <a:ext cx="2171700" cy="3492500"/>
          </a:xfrm>
          <a:prstGeom prst="rect">
            <a:avLst/>
          </a:prstGeom>
          <a:ln>
            <a:solidFill>
              <a:srgbClr val="000000"/>
            </a:solidFill>
          </a:ln>
        </p:spPr>
      </p:pic>
      <p:pic>
        <p:nvPicPr>
          <p:cNvPr id="18" name="Picture 17" descr="antonino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918" y="2429394"/>
            <a:ext cx="1664422" cy="2080528"/>
          </a:xfrm>
          <a:prstGeom prst="rect">
            <a:avLst/>
          </a:prstGeom>
          <a:ln>
            <a:solidFill>
              <a:srgbClr val="000000"/>
            </a:solidFill>
          </a:ln>
        </p:spPr>
      </p:pic>
      <p:sp>
        <p:nvSpPr>
          <p:cNvPr id="20" name="Footer Placeholder 19"/>
          <p:cNvSpPr>
            <a:spLocks noGrp="1"/>
          </p:cNvSpPr>
          <p:nvPr>
            <p:ph type="ftr" sz="quarter" idx="11"/>
          </p:nvPr>
        </p:nvSpPr>
        <p:spPr/>
        <p:txBody>
          <a:bodyPr/>
          <a:lstStyle/>
          <a:p>
            <a:r>
              <a:rPr lang="en-US" smtClean="0"/>
              <a:t>Starters</a:t>
            </a:r>
            <a:endParaRPr lang="en-US"/>
          </a:p>
        </p:txBody>
      </p:sp>
      <p:sp>
        <p:nvSpPr>
          <p:cNvPr id="21" name="Slide Number Placeholder 20"/>
          <p:cNvSpPr>
            <a:spLocks noGrp="1"/>
          </p:cNvSpPr>
          <p:nvPr>
            <p:ph type="sldNum" sz="quarter" idx="12"/>
          </p:nvPr>
        </p:nvSpPr>
        <p:spPr/>
        <p:txBody>
          <a:bodyPr/>
          <a:lstStyle/>
          <a:p>
            <a:fld id="{8249F60D-76B3-2941-AD2A-9757F7092E7B}" type="slidenum">
              <a:rPr lang="en-US" smtClean="0"/>
              <a:t>56</a:t>
            </a:fld>
            <a:endParaRPr lang="en-US"/>
          </a:p>
        </p:txBody>
      </p:sp>
    </p:spTree>
    <p:extLst>
      <p:ext uri="{BB962C8B-B14F-4D97-AF65-F5344CB8AC3E}">
        <p14:creationId xmlns:p14="http://schemas.microsoft.com/office/powerpoint/2010/main" val="215271914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216186" y="1148838"/>
            <a:ext cx="8782564" cy="5113432"/>
          </a:xfrm>
        </p:spPr>
        <p:txBody>
          <a:bodyPr>
            <a:normAutofit/>
          </a:bodyPr>
          <a:lstStyle/>
          <a:p>
            <a:pPr marL="0" indent="0">
              <a:buNone/>
            </a:pPr>
            <a:r>
              <a:rPr lang="en-US" sz="2000" dirty="0" smtClean="0"/>
              <a:t>Grad students (current and former) </a:t>
            </a:r>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r>
              <a:rPr lang="en-US" sz="2000" dirty="0" smtClean="0"/>
              <a:t/>
            </a:r>
            <a:br>
              <a:rPr lang="en-US" sz="2000" dirty="0" smtClean="0"/>
            </a:br>
            <a:r>
              <a:rPr lang="en-US" sz="2000" dirty="0" smtClean="0"/>
              <a:t/>
            </a:r>
            <a:br>
              <a:rPr lang="en-US" sz="2000" dirty="0" smtClean="0"/>
            </a:br>
            <a:r>
              <a:rPr lang="en-US" sz="2000" dirty="0" smtClean="0"/>
              <a:t>Folks with Feedback</a:t>
            </a:r>
          </a:p>
          <a:p>
            <a:pPr marL="0" indent="0">
              <a:buNone/>
            </a:pPr>
            <a:endParaRPr lang="en-US" sz="1600" dirty="0" smtClean="0"/>
          </a:p>
          <a:p>
            <a:pPr marL="0" indent="0">
              <a:buNone/>
            </a:pPr>
            <a:endParaRPr lang="en-US" sz="1600" dirty="0"/>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57</a:t>
            </a:fld>
            <a:endParaRPr lang="en-US"/>
          </a:p>
        </p:txBody>
      </p:sp>
      <p:pic>
        <p:nvPicPr>
          <p:cNvPr id="8" name="Picture 7"/>
          <p:cNvPicPr>
            <a:picLocks noChangeAspect="1"/>
          </p:cNvPicPr>
          <p:nvPr/>
        </p:nvPicPr>
        <p:blipFill>
          <a:blip r:embed="rId3"/>
          <a:stretch>
            <a:fillRect/>
          </a:stretch>
        </p:blipFill>
        <p:spPr>
          <a:xfrm>
            <a:off x="2569709" y="1578554"/>
            <a:ext cx="2413852" cy="2157059"/>
          </a:xfrm>
          <a:prstGeom prst="rect">
            <a:avLst/>
          </a:prstGeom>
          <a:ln>
            <a:solidFill>
              <a:schemeClr val="tx1"/>
            </a:solidFill>
          </a:ln>
        </p:spPr>
      </p:pic>
      <p:sp>
        <p:nvSpPr>
          <p:cNvPr id="9" name="TextBox 8"/>
          <p:cNvSpPr txBox="1"/>
          <p:nvPr/>
        </p:nvSpPr>
        <p:spPr>
          <a:xfrm>
            <a:off x="2547608" y="3778723"/>
            <a:ext cx="3982006" cy="584776"/>
          </a:xfrm>
          <a:prstGeom prst="rect">
            <a:avLst/>
          </a:prstGeom>
          <a:noFill/>
        </p:spPr>
        <p:txBody>
          <a:bodyPr wrap="square" rtlCol="0">
            <a:spAutoFit/>
          </a:bodyPr>
          <a:lstStyle/>
          <a:p>
            <a:pPr algn="ctr"/>
            <a:r>
              <a:rPr lang="en-US" sz="1600" dirty="0" smtClean="0"/>
              <a:t>Textbooks, papers, sanity checks, general inspiration, motivation, reassurance</a:t>
            </a:r>
            <a:endParaRPr lang="en-US" sz="1600" dirty="0"/>
          </a:p>
        </p:txBody>
      </p:sp>
      <p:pic>
        <p:nvPicPr>
          <p:cNvPr id="10" name="Picture 9"/>
          <p:cNvPicPr>
            <a:picLocks noChangeAspect="1"/>
          </p:cNvPicPr>
          <p:nvPr/>
        </p:nvPicPr>
        <p:blipFill>
          <a:blip r:embed="rId4"/>
          <a:stretch>
            <a:fillRect/>
          </a:stretch>
        </p:blipFill>
        <p:spPr>
          <a:xfrm>
            <a:off x="5156015" y="1578554"/>
            <a:ext cx="1373599" cy="2157059"/>
          </a:xfrm>
          <a:prstGeom prst="rect">
            <a:avLst/>
          </a:prstGeom>
          <a:ln>
            <a:solidFill>
              <a:schemeClr val="tx1"/>
            </a:solidFill>
          </a:ln>
        </p:spPr>
      </p:pic>
      <p:pic>
        <p:nvPicPr>
          <p:cNvPr id="11" name="Picture 10"/>
          <p:cNvPicPr>
            <a:picLocks noChangeAspect="1"/>
          </p:cNvPicPr>
          <p:nvPr/>
        </p:nvPicPr>
        <p:blipFill>
          <a:blip r:embed="rId5"/>
          <a:stretch>
            <a:fillRect/>
          </a:stretch>
        </p:blipFill>
        <p:spPr>
          <a:xfrm>
            <a:off x="824424" y="1578554"/>
            <a:ext cx="1616602" cy="2567545"/>
          </a:xfrm>
          <a:prstGeom prst="rect">
            <a:avLst/>
          </a:prstGeom>
          <a:ln>
            <a:solidFill>
              <a:schemeClr val="tx1"/>
            </a:solidFill>
          </a:ln>
        </p:spPr>
      </p:pic>
      <p:pic>
        <p:nvPicPr>
          <p:cNvPr id="12" name="Picture 11" descr="Aomawa_Shields_studio_hir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9778" y="1578554"/>
            <a:ext cx="1708910" cy="2573014"/>
          </a:xfrm>
          <a:prstGeom prst="rect">
            <a:avLst/>
          </a:prstGeom>
          <a:ln>
            <a:solidFill>
              <a:schemeClr val="tx1"/>
            </a:solidFill>
          </a:ln>
        </p:spPr>
      </p:pic>
      <p:sp>
        <p:nvSpPr>
          <p:cNvPr id="13" name="TextBox 12"/>
          <p:cNvSpPr txBox="1"/>
          <p:nvPr/>
        </p:nvSpPr>
        <p:spPr>
          <a:xfrm>
            <a:off x="3543572" y="4741799"/>
            <a:ext cx="2044149" cy="1745093"/>
          </a:xfrm>
          <a:prstGeom prst="rect">
            <a:avLst/>
          </a:prstGeom>
          <a:noFill/>
        </p:spPr>
        <p:txBody>
          <a:bodyPr wrap="none" rtlCol="0">
            <a:spAutoFit/>
          </a:bodyPr>
          <a:lstStyle/>
          <a:p>
            <a:pPr>
              <a:lnSpc>
                <a:spcPct val="120000"/>
              </a:lnSpc>
            </a:pPr>
            <a:r>
              <a:rPr lang="en-US" dirty="0" smtClean="0"/>
              <a:t>Phil </a:t>
            </a:r>
            <a:r>
              <a:rPr lang="en-US" dirty="0" err="1" smtClean="0"/>
              <a:t>Rosenfield</a:t>
            </a:r>
            <a:endParaRPr lang="en-US" dirty="0" smtClean="0"/>
          </a:p>
          <a:p>
            <a:pPr>
              <a:lnSpc>
                <a:spcPct val="120000"/>
              </a:lnSpc>
            </a:pPr>
            <a:r>
              <a:rPr lang="en-US" dirty="0" smtClean="0"/>
              <a:t>Jim Davenport</a:t>
            </a:r>
          </a:p>
          <a:p>
            <a:pPr>
              <a:lnSpc>
                <a:spcPct val="120000"/>
              </a:lnSpc>
            </a:pPr>
            <a:r>
              <a:rPr lang="en-US" dirty="0" smtClean="0"/>
              <a:t>Nell Byler</a:t>
            </a:r>
          </a:p>
          <a:p>
            <a:pPr>
              <a:lnSpc>
                <a:spcPct val="120000"/>
              </a:lnSpc>
            </a:pPr>
            <a:r>
              <a:rPr lang="en-US" dirty="0" smtClean="0"/>
              <a:t>Phoebe </a:t>
            </a:r>
            <a:r>
              <a:rPr lang="en-US" dirty="0" err="1" smtClean="0"/>
              <a:t>Sanderbeck</a:t>
            </a:r>
            <a:endParaRPr lang="en-US" dirty="0" smtClean="0"/>
          </a:p>
          <a:p>
            <a:pPr>
              <a:lnSpc>
                <a:spcPct val="120000"/>
              </a:lnSpc>
            </a:pPr>
            <a:endParaRPr lang="en-US" dirty="0" smtClean="0"/>
          </a:p>
        </p:txBody>
      </p:sp>
      <p:sp>
        <p:nvSpPr>
          <p:cNvPr id="14" name="TextBox 13"/>
          <p:cNvSpPr txBox="1"/>
          <p:nvPr/>
        </p:nvSpPr>
        <p:spPr>
          <a:xfrm>
            <a:off x="6095281" y="4764463"/>
            <a:ext cx="1731514" cy="1920526"/>
          </a:xfrm>
          <a:prstGeom prst="rect">
            <a:avLst/>
          </a:prstGeom>
          <a:noFill/>
        </p:spPr>
        <p:txBody>
          <a:bodyPr wrap="none" rtlCol="0">
            <a:spAutoFit/>
          </a:bodyPr>
          <a:lstStyle/>
          <a:p>
            <a:r>
              <a:rPr lang="en-US" dirty="0" smtClean="0"/>
              <a:t>Ismael </a:t>
            </a:r>
            <a:r>
              <a:rPr lang="en-US" dirty="0" err="1" smtClean="0"/>
              <a:t>Simekha</a:t>
            </a:r>
            <a:endParaRPr lang="en-US" dirty="0" smtClean="0"/>
          </a:p>
          <a:p>
            <a:pPr>
              <a:lnSpc>
                <a:spcPct val="120000"/>
              </a:lnSpc>
            </a:pPr>
            <a:r>
              <a:rPr lang="en-US" dirty="0" err="1"/>
              <a:t>Rhoan</a:t>
            </a:r>
            <a:r>
              <a:rPr lang="en-US" dirty="0"/>
              <a:t> Garnett</a:t>
            </a:r>
          </a:p>
          <a:p>
            <a:pPr>
              <a:lnSpc>
                <a:spcPct val="120000"/>
              </a:lnSpc>
            </a:pPr>
            <a:r>
              <a:rPr lang="en-US" dirty="0"/>
              <a:t>Alma </a:t>
            </a:r>
            <a:r>
              <a:rPr lang="en-US" dirty="0" err="1"/>
              <a:t>Khasawnih</a:t>
            </a:r>
            <a:endParaRPr lang="en-US" dirty="0"/>
          </a:p>
          <a:p>
            <a:pPr>
              <a:lnSpc>
                <a:spcPct val="120000"/>
              </a:lnSpc>
            </a:pPr>
            <a:r>
              <a:rPr lang="en-US" dirty="0"/>
              <a:t>José Hernandez</a:t>
            </a:r>
          </a:p>
          <a:p>
            <a:endParaRPr lang="en-US" dirty="0" smtClean="0"/>
          </a:p>
          <a:p>
            <a:endParaRPr lang="en-US" dirty="0"/>
          </a:p>
        </p:txBody>
      </p:sp>
      <p:sp>
        <p:nvSpPr>
          <p:cNvPr id="15" name="TextBox 14"/>
          <p:cNvSpPr txBox="1"/>
          <p:nvPr/>
        </p:nvSpPr>
        <p:spPr>
          <a:xfrm>
            <a:off x="1095684" y="4794346"/>
            <a:ext cx="2106616" cy="1477328"/>
          </a:xfrm>
          <a:prstGeom prst="rect">
            <a:avLst/>
          </a:prstGeom>
          <a:noFill/>
        </p:spPr>
        <p:txBody>
          <a:bodyPr wrap="none" rtlCol="0">
            <a:spAutoFit/>
          </a:bodyPr>
          <a:lstStyle/>
          <a:p>
            <a:r>
              <a:rPr lang="en-US" dirty="0" err="1"/>
              <a:t>Dre</a:t>
            </a:r>
            <a:r>
              <a:rPr lang="en-US" dirty="0"/>
              <a:t> Dunlap</a:t>
            </a:r>
          </a:p>
          <a:p>
            <a:r>
              <a:rPr lang="en-US" dirty="0"/>
              <a:t>Eddie </a:t>
            </a:r>
            <a:r>
              <a:rPr lang="en-US" dirty="0" err="1"/>
              <a:t>Schwieterman</a:t>
            </a:r>
            <a:endParaRPr lang="en-US" dirty="0"/>
          </a:p>
          <a:p>
            <a:r>
              <a:rPr lang="en-US" dirty="0"/>
              <a:t>Cliff Johnson</a:t>
            </a:r>
          </a:p>
          <a:p>
            <a:r>
              <a:rPr lang="en-US" dirty="0"/>
              <a:t>Diana </a:t>
            </a:r>
            <a:r>
              <a:rPr lang="en-US" dirty="0" err="1"/>
              <a:t>Windemuth</a:t>
            </a:r>
            <a:endParaRPr lang="en-US" dirty="0"/>
          </a:p>
          <a:p>
            <a:r>
              <a:rPr lang="en-US" dirty="0"/>
              <a:t>Russell </a:t>
            </a:r>
            <a:r>
              <a:rPr lang="en-US" dirty="0" err="1" smtClean="0"/>
              <a:t>Deitrick</a:t>
            </a:r>
            <a:endParaRPr lang="en-US" dirty="0"/>
          </a:p>
        </p:txBody>
      </p:sp>
    </p:spTree>
    <p:extLst>
      <p:ext uri="{BB962C8B-B14F-4D97-AF65-F5344CB8AC3E}">
        <p14:creationId xmlns:p14="http://schemas.microsoft.com/office/powerpoint/2010/main" val="244188151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216186" y="1242918"/>
            <a:ext cx="8782564" cy="638991"/>
          </a:xfrm>
        </p:spPr>
        <p:txBody>
          <a:bodyPr/>
          <a:lstStyle/>
          <a:p>
            <a:pPr marL="0" indent="0" algn="ctr">
              <a:buNone/>
            </a:pPr>
            <a:r>
              <a:rPr lang="en-US" dirty="0" smtClean="0"/>
              <a:t>Family and Friends</a:t>
            </a:r>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58</a:t>
            </a:fld>
            <a:endParaRPr lang="en-US"/>
          </a:p>
        </p:txBody>
      </p:sp>
      <p:pic>
        <p:nvPicPr>
          <p:cNvPr id="10" name="Picture 9"/>
          <p:cNvPicPr>
            <a:picLocks noChangeAspect="1"/>
          </p:cNvPicPr>
          <p:nvPr/>
        </p:nvPicPr>
        <p:blipFill>
          <a:blip r:embed="rId3"/>
          <a:stretch>
            <a:fillRect/>
          </a:stretch>
        </p:blipFill>
        <p:spPr>
          <a:xfrm>
            <a:off x="69626" y="1831735"/>
            <a:ext cx="4184004" cy="2486264"/>
          </a:xfrm>
          <a:prstGeom prst="rect">
            <a:avLst/>
          </a:prstGeom>
          <a:ln>
            <a:solidFill>
              <a:srgbClr val="000000"/>
            </a:solidFill>
          </a:ln>
        </p:spPr>
      </p:pic>
      <p:pic>
        <p:nvPicPr>
          <p:cNvPr id="13" name="Picture 12"/>
          <p:cNvPicPr>
            <a:picLocks noChangeAspect="1"/>
          </p:cNvPicPr>
          <p:nvPr/>
        </p:nvPicPr>
        <p:blipFill>
          <a:blip r:embed="rId4"/>
          <a:stretch>
            <a:fillRect/>
          </a:stretch>
        </p:blipFill>
        <p:spPr>
          <a:xfrm>
            <a:off x="4418732" y="4089586"/>
            <a:ext cx="4580018" cy="2266764"/>
          </a:xfrm>
          <a:prstGeom prst="rect">
            <a:avLst/>
          </a:prstGeom>
          <a:ln>
            <a:solidFill>
              <a:srgbClr val="000000"/>
            </a:solidFill>
          </a:ln>
        </p:spPr>
      </p:pic>
      <p:pic>
        <p:nvPicPr>
          <p:cNvPr id="14" name="Picture 13"/>
          <p:cNvPicPr>
            <a:picLocks noChangeAspect="1"/>
          </p:cNvPicPr>
          <p:nvPr/>
        </p:nvPicPr>
        <p:blipFill>
          <a:blip r:embed="rId5"/>
          <a:stretch>
            <a:fillRect/>
          </a:stretch>
        </p:blipFill>
        <p:spPr>
          <a:xfrm>
            <a:off x="4744959" y="1831735"/>
            <a:ext cx="3941841" cy="2215105"/>
          </a:xfrm>
          <a:prstGeom prst="rect">
            <a:avLst/>
          </a:prstGeom>
          <a:ln>
            <a:solidFill>
              <a:srgbClr val="000000"/>
            </a:solidFill>
          </a:ln>
        </p:spPr>
      </p:pic>
    </p:spTree>
    <p:extLst>
      <p:ext uri="{BB962C8B-B14F-4D97-AF65-F5344CB8AC3E}">
        <p14:creationId xmlns:p14="http://schemas.microsoft.com/office/powerpoint/2010/main" val="262007951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Why Does This Matter?</a:t>
            </a:r>
            <a:endParaRPr lang="en-US" dirty="0"/>
          </a:p>
        </p:txBody>
      </p:sp>
      <p:sp>
        <p:nvSpPr>
          <p:cNvPr id="5" name="Slide Number Placeholder 4"/>
          <p:cNvSpPr>
            <a:spLocks noGrp="1"/>
          </p:cNvSpPr>
          <p:nvPr>
            <p:ph type="sldNum" sz="quarter" idx="12"/>
          </p:nvPr>
        </p:nvSpPr>
        <p:spPr/>
        <p:txBody>
          <a:bodyPr/>
          <a:lstStyle/>
          <a:p>
            <a:fld id="{8249F60D-76B3-2941-AD2A-9757F7092E7B}" type="slidenum">
              <a:rPr lang="en-US" smtClean="0"/>
              <a:t>5</a:t>
            </a:fld>
            <a:endParaRPr lang="en-US"/>
          </a:p>
        </p:txBody>
      </p:sp>
      <p:pic>
        <p:nvPicPr>
          <p:cNvPr id="6" name="Picture 5" descr="eagle_nebul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885" y="1430077"/>
            <a:ext cx="4293742" cy="4476225"/>
          </a:xfrm>
          <a:prstGeom prst="rect">
            <a:avLst/>
          </a:prstGeom>
          <a:ln>
            <a:solidFill>
              <a:srgbClr val="000000"/>
            </a:solidFill>
          </a:ln>
        </p:spPr>
      </p:pic>
      <p:sp>
        <p:nvSpPr>
          <p:cNvPr id="7" name="TextBox 6"/>
          <p:cNvSpPr txBox="1"/>
          <p:nvPr/>
        </p:nvSpPr>
        <p:spPr>
          <a:xfrm>
            <a:off x="3271207" y="5944393"/>
            <a:ext cx="2480842" cy="461665"/>
          </a:xfrm>
          <a:prstGeom prst="rect">
            <a:avLst/>
          </a:prstGeom>
          <a:noFill/>
        </p:spPr>
        <p:txBody>
          <a:bodyPr wrap="none" rtlCol="0">
            <a:spAutoFit/>
          </a:bodyPr>
          <a:lstStyle/>
          <a:p>
            <a:pPr algn="ctr"/>
            <a:r>
              <a:rPr lang="en-US" sz="1200" i="1" dirty="0" smtClean="0"/>
              <a:t>The Pillars of Creation, Eagle Nebula</a:t>
            </a:r>
          </a:p>
          <a:p>
            <a:pPr algn="ctr"/>
            <a:r>
              <a:rPr lang="en-US" sz="1200" i="1" dirty="0" smtClean="0"/>
              <a:t>Hubble Space Telescope</a:t>
            </a:r>
            <a:endParaRPr lang="en-US" sz="1200" i="1" dirty="0"/>
          </a:p>
        </p:txBody>
      </p:sp>
      <p:sp>
        <p:nvSpPr>
          <p:cNvPr id="10" name="Title 1"/>
          <p:cNvSpPr>
            <a:spLocks noGrp="1"/>
          </p:cNvSpPr>
          <p:nvPr>
            <p:ph type="title"/>
          </p:nvPr>
        </p:nvSpPr>
        <p:spPr>
          <a:xfrm>
            <a:off x="457200" y="107878"/>
            <a:ext cx="8229600" cy="1143000"/>
          </a:xfrm>
        </p:spPr>
        <p:txBody>
          <a:bodyPr>
            <a:normAutofit fontScale="90000"/>
          </a:bodyPr>
          <a:lstStyle/>
          <a:p>
            <a:r>
              <a:rPr lang="en-US" dirty="0" smtClean="0"/>
              <a:t>Motivations:</a:t>
            </a:r>
            <a:br>
              <a:rPr lang="en-US" dirty="0" smtClean="0"/>
            </a:br>
            <a:r>
              <a:rPr lang="en-US" dirty="0" smtClean="0"/>
              <a:t>Enrich and Encourage New Stars</a:t>
            </a:r>
            <a:endParaRPr lang="en-US" dirty="0"/>
          </a:p>
        </p:txBody>
      </p:sp>
    </p:spTree>
    <p:extLst>
      <p:ext uri="{BB962C8B-B14F-4D97-AF65-F5344CB8AC3E}">
        <p14:creationId xmlns:p14="http://schemas.microsoft.com/office/powerpoint/2010/main" val="6264041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216186" y="1242918"/>
            <a:ext cx="8782564" cy="4883245"/>
          </a:xfrm>
        </p:spPr>
        <p:txBody>
          <a:bodyPr/>
          <a:lstStyle/>
          <a:p>
            <a:pPr marL="0" indent="0">
              <a:buNone/>
            </a:pPr>
            <a:r>
              <a:rPr lang="en-US" dirty="0" smtClean="0"/>
              <a:t>The Lady</a:t>
            </a:r>
            <a:endParaRPr lang="en-US" dirty="0"/>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59</a:t>
            </a:fld>
            <a:endParaRPr lang="en-US"/>
          </a:p>
        </p:txBody>
      </p:sp>
      <p:pic>
        <p:nvPicPr>
          <p:cNvPr id="8" name="Picture 7"/>
          <p:cNvPicPr>
            <a:picLocks noChangeAspect="1"/>
          </p:cNvPicPr>
          <p:nvPr/>
        </p:nvPicPr>
        <p:blipFill>
          <a:blip r:embed="rId3"/>
          <a:stretch>
            <a:fillRect/>
          </a:stretch>
        </p:blipFill>
        <p:spPr>
          <a:xfrm>
            <a:off x="5595466" y="1242918"/>
            <a:ext cx="3548533" cy="3715218"/>
          </a:xfrm>
          <a:prstGeom prst="rect">
            <a:avLst/>
          </a:prstGeom>
        </p:spPr>
      </p:pic>
      <p:pic>
        <p:nvPicPr>
          <p:cNvPr id="12" name="Picture 11"/>
          <p:cNvPicPr>
            <a:picLocks noChangeAspect="1"/>
          </p:cNvPicPr>
          <p:nvPr/>
        </p:nvPicPr>
        <p:blipFill>
          <a:blip r:embed="rId4"/>
          <a:stretch>
            <a:fillRect/>
          </a:stretch>
        </p:blipFill>
        <p:spPr>
          <a:xfrm>
            <a:off x="2947060" y="1242918"/>
            <a:ext cx="2648406" cy="3118498"/>
          </a:xfrm>
          <a:prstGeom prst="rect">
            <a:avLst/>
          </a:prstGeom>
        </p:spPr>
      </p:pic>
      <p:pic>
        <p:nvPicPr>
          <p:cNvPr id="11" name="Picture 10"/>
          <p:cNvPicPr>
            <a:picLocks noChangeAspect="1"/>
          </p:cNvPicPr>
          <p:nvPr/>
        </p:nvPicPr>
        <p:blipFill>
          <a:blip r:embed="rId5"/>
          <a:stretch>
            <a:fillRect/>
          </a:stretch>
        </p:blipFill>
        <p:spPr>
          <a:xfrm>
            <a:off x="6268178" y="4202670"/>
            <a:ext cx="2875822" cy="2655330"/>
          </a:xfrm>
          <a:prstGeom prst="rect">
            <a:avLst/>
          </a:prstGeom>
        </p:spPr>
      </p:pic>
      <p:pic>
        <p:nvPicPr>
          <p:cNvPr id="13" name="Picture 12"/>
          <p:cNvPicPr>
            <a:picLocks noChangeAspect="1"/>
          </p:cNvPicPr>
          <p:nvPr/>
        </p:nvPicPr>
        <p:blipFill>
          <a:blip r:embed="rId6"/>
          <a:stretch>
            <a:fillRect/>
          </a:stretch>
        </p:blipFill>
        <p:spPr>
          <a:xfrm>
            <a:off x="0" y="3578769"/>
            <a:ext cx="4748740" cy="3279231"/>
          </a:xfrm>
          <a:prstGeom prst="rect">
            <a:avLst/>
          </a:prstGeom>
        </p:spPr>
      </p:pic>
    </p:spTree>
    <p:extLst>
      <p:ext uri="{BB962C8B-B14F-4D97-AF65-F5344CB8AC3E}">
        <p14:creationId xmlns:p14="http://schemas.microsoft.com/office/powerpoint/2010/main" val="12018242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60</a:t>
            </a:fld>
            <a:endParaRPr lang="en-US"/>
          </a:p>
        </p:txBody>
      </p:sp>
      <p:pic>
        <p:nvPicPr>
          <p:cNvPr id="9" name="Content Placeholder 8" descr="the-end.jpg"/>
          <p:cNvPicPr>
            <a:picLocks noGrp="1" noChangeAspect="1"/>
          </p:cNvPicPr>
          <p:nvPr>
            <p:ph idx="1"/>
          </p:nvPr>
        </p:nvPicPr>
        <p:blipFill>
          <a:blip r:embed="rId3">
            <a:extLst>
              <a:ext uri="{28A0092B-C50C-407E-A947-70E740481C1C}">
                <a14:useLocalDpi xmlns:a14="http://schemas.microsoft.com/office/drawing/2010/main" val="0"/>
              </a:ext>
            </a:extLst>
          </a:blip>
          <a:srcRect l="-5691" r="-5691"/>
          <a:stretch>
            <a:fillRect/>
          </a:stretch>
        </p:blipFill>
        <p:spPr>
          <a:xfrm>
            <a:off x="311146" y="513379"/>
            <a:ext cx="8510771" cy="5761395"/>
          </a:xfrm>
        </p:spPr>
      </p:pic>
    </p:spTree>
    <p:extLst>
      <p:ext uri="{BB962C8B-B14F-4D97-AF65-F5344CB8AC3E}">
        <p14:creationId xmlns:p14="http://schemas.microsoft.com/office/powerpoint/2010/main" val="248226601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onus_cr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22" y="1560400"/>
            <a:ext cx="5842000" cy="4521200"/>
          </a:xfrm>
          <a:prstGeom prst="rect">
            <a:avLst/>
          </a:prstGeom>
        </p:spPr>
      </p:pic>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61</a:t>
            </a:fld>
            <a:endParaRPr lang="en-US"/>
          </a:p>
        </p:txBody>
      </p:sp>
      <p:pic>
        <p:nvPicPr>
          <p:cNvPr id="6" name="Picture 5" descr="solar_wind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9" name="Rectangle 8"/>
          <p:cNvSpPr/>
          <p:nvPr/>
        </p:nvSpPr>
        <p:spPr>
          <a:xfrm>
            <a:off x="1981802" y="2489517"/>
            <a:ext cx="5462488" cy="4623958"/>
          </a:xfrm>
          <a:prstGeom prst="rect">
            <a:avLst/>
          </a:prstGeom>
          <a:noFill/>
        </p:spPr>
        <p:txBody>
          <a:bodyPr wrap="none" lIns="91440" tIns="45720" rIns="91440" bIns="45720">
            <a:prstTxWarp prst="textArchUp">
              <a:avLst/>
            </a:prstTxWarp>
            <a:spAutoFit/>
          </a:bodyPr>
          <a:lstStyle/>
          <a:p>
            <a:pPr algn="ctr"/>
            <a:r>
              <a:rPr lang="en-US" sz="7200" b="1" cap="none" spc="0" dirty="0" smtClean="0">
                <a:ln w="12700">
                  <a:solidFill>
                    <a:srgbClr val="FF0000"/>
                  </a:solidFill>
                  <a:prstDash val="solid"/>
                </a:ln>
                <a:solidFill>
                  <a:srgbClr val="FFFF00"/>
                </a:solidFill>
                <a:effectLst>
                  <a:outerShdw blurRad="41275" dist="20320" dir="1800000" algn="tl" rotWithShape="0">
                    <a:srgbClr val="000000">
                      <a:alpha val="40000"/>
                    </a:srgbClr>
                  </a:outerShdw>
                </a:effectLst>
                <a:latin typeface="Arial Black"/>
                <a:cs typeface="Arial Black"/>
              </a:rPr>
              <a:t>BONUS</a:t>
            </a:r>
          </a:p>
          <a:p>
            <a:pPr algn="ctr"/>
            <a:r>
              <a:rPr lang="en-US" sz="7200" b="1" dirty="0" smtClean="0">
                <a:ln w="12700">
                  <a:solidFill>
                    <a:srgbClr val="FFFF00"/>
                  </a:solidFill>
                  <a:prstDash val="solid"/>
                </a:ln>
                <a:solidFill>
                  <a:srgbClr val="FF0000"/>
                </a:solidFill>
                <a:effectLst>
                  <a:outerShdw blurRad="41275" dist="20320" dir="1800000" algn="tl" rotWithShape="0">
                    <a:srgbClr val="000000">
                      <a:alpha val="40000"/>
                    </a:srgbClr>
                  </a:outerShdw>
                </a:effectLst>
                <a:latin typeface="Arial Black"/>
                <a:cs typeface="Arial Black"/>
              </a:rPr>
              <a:t>SLIIIIIIDES</a:t>
            </a:r>
            <a:endParaRPr lang="en-US" sz="7200" b="1" cap="none" spc="0" dirty="0">
              <a:ln w="12700">
                <a:solidFill>
                  <a:srgbClr val="FFFF00"/>
                </a:solidFill>
                <a:prstDash val="solid"/>
              </a:ln>
              <a:solidFill>
                <a:srgbClr val="FF0000"/>
              </a:solidFill>
              <a:effectLst>
                <a:outerShdw blurRad="41275" dist="20320" dir="1800000" algn="tl" rotWithShape="0">
                  <a:srgbClr val="000000">
                    <a:alpha val="40000"/>
                  </a:srgbClr>
                </a:outerShdw>
              </a:effectLst>
              <a:latin typeface="Arial Black"/>
              <a:cs typeface="Arial Black"/>
            </a:endParaRPr>
          </a:p>
        </p:txBody>
      </p:sp>
    </p:spTree>
    <p:extLst>
      <p:ext uri="{BB962C8B-B14F-4D97-AF65-F5344CB8AC3E}">
        <p14:creationId xmlns:p14="http://schemas.microsoft.com/office/powerpoint/2010/main" val="333803351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Conflicting views on Stellar Winds</a:t>
            </a:r>
            <a:endParaRPr lang="en-US" dirty="0"/>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62</a:t>
            </a:fld>
            <a:endParaRPr lang="en-US"/>
          </a:p>
        </p:txBody>
      </p:sp>
      <p:pic>
        <p:nvPicPr>
          <p:cNvPr id="7" name="Picture 6" descr="alien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324" y="1603180"/>
            <a:ext cx="5249957" cy="4580587"/>
          </a:xfrm>
          <a:prstGeom prst="rect">
            <a:avLst/>
          </a:prstGeom>
        </p:spPr>
      </p:pic>
    </p:spTree>
    <p:extLst>
      <p:ext uri="{BB962C8B-B14F-4D97-AF65-F5344CB8AC3E}">
        <p14:creationId xmlns:p14="http://schemas.microsoft.com/office/powerpoint/2010/main" val="169807755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Stars: H-fusion</a:t>
            </a:r>
            <a:endParaRPr lang="en-US" dirty="0"/>
          </a:p>
        </p:txBody>
      </p:sp>
      <p:sp>
        <p:nvSpPr>
          <p:cNvPr id="3" name="Content Placeholder 2"/>
          <p:cNvSpPr>
            <a:spLocks noGrp="1"/>
          </p:cNvSpPr>
          <p:nvPr>
            <p:ph idx="1"/>
          </p:nvPr>
        </p:nvSpPr>
        <p:spPr/>
        <p:txBody>
          <a:bodyPr/>
          <a:lstStyle/>
          <a:p>
            <a:pPr marL="0" indent="0" algn="ctr">
              <a:buNone/>
            </a:pPr>
            <a:r>
              <a:rPr lang="en-US" b="1" dirty="0" smtClean="0"/>
              <a:t>Proton-proton Chain (simplified)</a:t>
            </a:r>
            <a:endParaRPr lang="en-US" b="1"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63</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5" name="Rectangle 14"/>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01524" y="2640424"/>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9" name="Oval 18"/>
          <p:cNvSpPr/>
          <p:nvPr/>
        </p:nvSpPr>
        <p:spPr>
          <a:xfrm>
            <a:off x="601524" y="3236817"/>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cxnSp>
        <p:nvCxnSpPr>
          <p:cNvPr id="21" name="Straight Arrow Connector 20"/>
          <p:cNvCxnSpPr/>
          <p:nvPr/>
        </p:nvCxnSpPr>
        <p:spPr>
          <a:xfrm>
            <a:off x="1069376" y="2891099"/>
            <a:ext cx="1436974" cy="20053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069376" y="3243181"/>
            <a:ext cx="1436974" cy="1691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2631196" y="2858815"/>
            <a:ext cx="493004" cy="570185"/>
            <a:chOff x="1890136" y="2891099"/>
            <a:chExt cx="493004" cy="570185"/>
          </a:xfrm>
        </p:grpSpPr>
        <p:sp>
          <p:nvSpPr>
            <p:cNvPr id="24" name="Oval 23"/>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25" name="Oval 24"/>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26" name="Oval 25"/>
          <p:cNvSpPr/>
          <p:nvPr/>
        </p:nvSpPr>
        <p:spPr>
          <a:xfrm>
            <a:off x="2723125" y="3769500"/>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cxnSp>
        <p:nvCxnSpPr>
          <p:cNvPr id="27" name="Straight Arrow Connector 26"/>
          <p:cNvCxnSpPr/>
          <p:nvPr/>
        </p:nvCxnSpPr>
        <p:spPr>
          <a:xfrm>
            <a:off x="3308382" y="3225333"/>
            <a:ext cx="1119503" cy="18695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308382" y="3627547"/>
            <a:ext cx="1119503" cy="2619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590364" y="3236817"/>
            <a:ext cx="576549" cy="576549"/>
            <a:chOff x="3228875" y="3219963"/>
            <a:chExt cx="576549" cy="576549"/>
          </a:xfrm>
        </p:grpSpPr>
        <p:grpSp>
          <p:nvGrpSpPr>
            <p:cNvPr id="33" name="Group 32"/>
            <p:cNvGrpSpPr/>
            <p:nvPr/>
          </p:nvGrpSpPr>
          <p:grpSpPr>
            <a:xfrm>
              <a:off x="3228875" y="3226327"/>
              <a:ext cx="493004" cy="570185"/>
              <a:chOff x="1890136" y="2891099"/>
              <a:chExt cx="493004" cy="570185"/>
            </a:xfrm>
          </p:grpSpPr>
          <p:sp>
            <p:nvSpPr>
              <p:cNvPr id="34" name="Oval 33"/>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35" name="Oval 34"/>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36" name="Oval 35"/>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38" name="Oval 37"/>
          <p:cNvSpPr/>
          <p:nvPr/>
        </p:nvSpPr>
        <p:spPr>
          <a:xfrm>
            <a:off x="601524" y="458044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39" name="Oval 38"/>
          <p:cNvSpPr/>
          <p:nvPr/>
        </p:nvSpPr>
        <p:spPr>
          <a:xfrm>
            <a:off x="601524" y="5176835"/>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cxnSp>
        <p:nvCxnSpPr>
          <p:cNvPr id="40" name="Straight Arrow Connector 39"/>
          <p:cNvCxnSpPr/>
          <p:nvPr/>
        </p:nvCxnSpPr>
        <p:spPr>
          <a:xfrm>
            <a:off x="1069376" y="4831117"/>
            <a:ext cx="1436974" cy="20053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1069376" y="5165351"/>
            <a:ext cx="1436974" cy="18695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2631196" y="4798833"/>
            <a:ext cx="493004" cy="570185"/>
            <a:chOff x="1890136" y="2891099"/>
            <a:chExt cx="493004" cy="570185"/>
          </a:xfrm>
        </p:grpSpPr>
        <p:sp>
          <p:nvSpPr>
            <p:cNvPr id="43" name="Oval 42"/>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44" name="Oval 43"/>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45" name="Oval 44"/>
          <p:cNvSpPr/>
          <p:nvPr/>
        </p:nvSpPr>
        <p:spPr>
          <a:xfrm>
            <a:off x="2723125" y="5709518"/>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nvGrpSpPr>
          <p:cNvPr id="48" name="Group 47"/>
          <p:cNvGrpSpPr/>
          <p:nvPr/>
        </p:nvGrpSpPr>
        <p:grpSpPr>
          <a:xfrm>
            <a:off x="4590364" y="5176835"/>
            <a:ext cx="576549" cy="576549"/>
            <a:chOff x="3228875" y="3219963"/>
            <a:chExt cx="576549" cy="576549"/>
          </a:xfrm>
        </p:grpSpPr>
        <p:grpSp>
          <p:nvGrpSpPr>
            <p:cNvPr id="49" name="Group 48"/>
            <p:cNvGrpSpPr/>
            <p:nvPr/>
          </p:nvGrpSpPr>
          <p:grpSpPr>
            <a:xfrm>
              <a:off x="3228875" y="3226327"/>
              <a:ext cx="493004" cy="570185"/>
              <a:chOff x="1890136" y="2891099"/>
              <a:chExt cx="493004" cy="570185"/>
            </a:xfrm>
          </p:grpSpPr>
          <p:sp>
            <p:nvSpPr>
              <p:cNvPr id="51" name="Oval 5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52" name="Oval 5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50" name="Oval 4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cxnSp>
        <p:nvCxnSpPr>
          <p:cNvPr id="53" name="Straight Arrow Connector 52"/>
          <p:cNvCxnSpPr/>
          <p:nvPr/>
        </p:nvCxnSpPr>
        <p:spPr>
          <a:xfrm flipV="1">
            <a:off x="5334731" y="4831117"/>
            <a:ext cx="1048107" cy="64188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334731" y="3595973"/>
            <a:ext cx="1048107" cy="4172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8062106" y="3962346"/>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61" name="Oval 60"/>
          <p:cNvSpPr/>
          <p:nvPr/>
        </p:nvSpPr>
        <p:spPr>
          <a:xfrm>
            <a:off x="8062106" y="4626715"/>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nvGrpSpPr>
          <p:cNvPr id="65" name="Group 64"/>
          <p:cNvGrpSpPr/>
          <p:nvPr/>
        </p:nvGrpSpPr>
        <p:grpSpPr>
          <a:xfrm>
            <a:off x="6523054" y="4120005"/>
            <a:ext cx="666791" cy="591370"/>
            <a:chOff x="4720024" y="4073732"/>
            <a:chExt cx="666791" cy="591370"/>
          </a:xfrm>
        </p:grpSpPr>
        <p:grpSp>
          <p:nvGrpSpPr>
            <p:cNvPr id="55" name="Group 54"/>
            <p:cNvGrpSpPr/>
            <p:nvPr/>
          </p:nvGrpSpPr>
          <p:grpSpPr>
            <a:xfrm>
              <a:off x="4720024" y="4073732"/>
              <a:ext cx="576549" cy="576549"/>
              <a:chOff x="3228875" y="3219963"/>
              <a:chExt cx="576549" cy="576549"/>
            </a:xfrm>
          </p:grpSpPr>
          <p:grpSp>
            <p:nvGrpSpPr>
              <p:cNvPr id="56" name="Group 55"/>
              <p:cNvGrpSpPr/>
              <p:nvPr/>
            </p:nvGrpSpPr>
            <p:grpSpPr>
              <a:xfrm>
                <a:off x="3228875" y="3226327"/>
                <a:ext cx="493004" cy="570185"/>
                <a:chOff x="1890136" y="2891099"/>
                <a:chExt cx="493004" cy="570185"/>
              </a:xfrm>
            </p:grpSpPr>
            <p:sp>
              <p:nvSpPr>
                <p:cNvPr id="58" name="Oval 57"/>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59" name="Oval 5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57" name="Oval 56"/>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64" name="Oval 63"/>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66" name="Cross 65"/>
          <p:cNvSpPr/>
          <p:nvPr/>
        </p:nvSpPr>
        <p:spPr>
          <a:xfrm>
            <a:off x="7415828" y="4217602"/>
            <a:ext cx="478952" cy="478952"/>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Arrow Connector 76"/>
          <p:cNvCxnSpPr/>
          <p:nvPr/>
        </p:nvCxnSpPr>
        <p:spPr>
          <a:xfrm>
            <a:off x="3308382" y="5218332"/>
            <a:ext cx="1119503" cy="18695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3308382" y="5620546"/>
            <a:ext cx="1119503" cy="2619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2243034" y="2489182"/>
            <a:ext cx="1194107" cy="369332"/>
          </a:xfrm>
          <a:prstGeom prst="rect">
            <a:avLst/>
          </a:prstGeom>
          <a:noFill/>
        </p:spPr>
        <p:txBody>
          <a:bodyPr wrap="none" rtlCol="0">
            <a:spAutoFit/>
          </a:bodyPr>
          <a:lstStyle/>
          <a:p>
            <a:r>
              <a:rPr lang="en-US" dirty="0" smtClean="0"/>
              <a:t>Deuterium</a:t>
            </a:r>
            <a:endParaRPr lang="en-US" dirty="0"/>
          </a:p>
        </p:txBody>
      </p:sp>
      <p:sp>
        <p:nvSpPr>
          <p:cNvPr id="80" name="TextBox 79"/>
          <p:cNvSpPr txBox="1"/>
          <p:nvPr/>
        </p:nvSpPr>
        <p:spPr>
          <a:xfrm>
            <a:off x="4252329" y="2840127"/>
            <a:ext cx="1146994" cy="369332"/>
          </a:xfrm>
          <a:prstGeom prst="rect">
            <a:avLst/>
          </a:prstGeom>
          <a:noFill/>
        </p:spPr>
        <p:txBody>
          <a:bodyPr wrap="none" rtlCol="0">
            <a:spAutoFit/>
          </a:bodyPr>
          <a:lstStyle/>
          <a:p>
            <a:r>
              <a:rPr lang="en-US" dirty="0" smtClean="0"/>
              <a:t>Helium - 3</a:t>
            </a:r>
            <a:endParaRPr lang="en-US" dirty="0"/>
          </a:p>
        </p:txBody>
      </p:sp>
      <p:sp>
        <p:nvSpPr>
          <p:cNvPr id="81" name="TextBox 80"/>
          <p:cNvSpPr txBox="1"/>
          <p:nvPr/>
        </p:nvSpPr>
        <p:spPr>
          <a:xfrm>
            <a:off x="6273169" y="3627547"/>
            <a:ext cx="1146994" cy="369332"/>
          </a:xfrm>
          <a:prstGeom prst="rect">
            <a:avLst/>
          </a:prstGeom>
          <a:noFill/>
        </p:spPr>
        <p:txBody>
          <a:bodyPr wrap="none" rtlCol="0">
            <a:spAutoFit/>
          </a:bodyPr>
          <a:lstStyle/>
          <a:p>
            <a:r>
              <a:rPr lang="en-US" dirty="0" smtClean="0"/>
              <a:t>Helium - 4</a:t>
            </a:r>
            <a:endParaRPr lang="en-US" dirty="0"/>
          </a:p>
        </p:txBody>
      </p:sp>
      <p:cxnSp>
        <p:nvCxnSpPr>
          <p:cNvPr id="85" name="Curved Connector 84"/>
          <p:cNvCxnSpPr/>
          <p:nvPr/>
        </p:nvCxnSpPr>
        <p:spPr>
          <a:xfrm flipV="1">
            <a:off x="5344146" y="2698911"/>
            <a:ext cx="742490" cy="584909"/>
          </a:xfrm>
          <a:prstGeom prst="curvedConnector3">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a:off x="5331997" y="5661473"/>
            <a:ext cx="754639" cy="464690"/>
          </a:xfrm>
          <a:prstGeom prst="curvedConnector3">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935704" y="2155789"/>
            <a:ext cx="184666" cy="369332"/>
          </a:xfrm>
          <a:prstGeom prst="rect">
            <a:avLst/>
          </a:prstGeom>
          <a:noFill/>
        </p:spPr>
        <p:txBody>
          <a:bodyPr wrap="none" rtlCol="0">
            <a:spAutoFit/>
          </a:bodyPr>
          <a:lstStyle/>
          <a:p>
            <a:endParaRPr lang="en-US"/>
          </a:p>
        </p:txBody>
      </p:sp>
      <p:sp>
        <p:nvSpPr>
          <p:cNvPr id="17" name="Rectangle 16"/>
          <p:cNvSpPr/>
          <p:nvPr/>
        </p:nvSpPr>
        <p:spPr>
          <a:xfrm>
            <a:off x="6129327" y="2472474"/>
            <a:ext cx="287684" cy="369332"/>
          </a:xfrm>
          <a:prstGeom prst="rect">
            <a:avLst/>
          </a:prstGeom>
        </p:spPr>
        <p:txBody>
          <a:bodyPr wrap="none">
            <a:spAutoFit/>
          </a:bodyPr>
          <a:lstStyle/>
          <a:p>
            <a:r>
              <a:rPr lang="el-GR" dirty="0"/>
              <a:t>γ</a:t>
            </a:r>
            <a:endParaRPr lang="en-US" dirty="0"/>
          </a:p>
        </p:txBody>
      </p:sp>
      <p:sp>
        <p:nvSpPr>
          <p:cNvPr id="67" name="Rectangle 66"/>
          <p:cNvSpPr/>
          <p:nvPr/>
        </p:nvSpPr>
        <p:spPr>
          <a:xfrm>
            <a:off x="6137885" y="5909218"/>
            <a:ext cx="287684" cy="369332"/>
          </a:xfrm>
          <a:prstGeom prst="rect">
            <a:avLst/>
          </a:prstGeom>
        </p:spPr>
        <p:txBody>
          <a:bodyPr wrap="none">
            <a:spAutoFit/>
          </a:bodyPr>
          <a:lstStyle/>
          <a:p>
            <a:r>
              <a:rPr lang="el-GR" dirty="0"/>
              <a:t>γ</a:t>
            </a:r>
            <a:endParaRPr lang="en-US" dirty="0"/>
          </a:p>
        </p:txBody>
      </p:sp>
      <p:sp>
        <p:nvSpPr>
          <p:cNvPr id="69" name="Oval 68"/>
          <p:cNvSpPr/>
          <p:nvPr/>
        </p:nvSpPr>
        <p:spPr>
          <a:xfrm>
            <a:off x="3580942" y="2354891"/>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6562" y="4495055"/>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805193" y="4314562"/>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72" name="TextBox 71"/>
          <p:cNvSpPr txBox="1"/>
          <p:nvPr/>
        </p:nvSpPr>
        <p:spPr>
          <a:xfrm>
            <a:off x="3796710" y="2287808"/>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cxnSp>
        <p:nvCxnSpPr>
          <p:cNvPr id="73" name="Straight Arrow Connector 72"/>
          <p:cNvCxnSpPr/>
          <p:nvPr/>
        </p:nvCxnSpPr>
        <p:spPr>
          <a:xfrm flipV="1">
            <a:off x="3124200" y="4695696"/>
            <a:ext cx="375653" cy="2534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3200909" y="2637667"/>
            <a:ext cx="375653" cy="2534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9" name="Oval 8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20139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6" grpId="0" animBg="1"/>
      <p:bldP spid="38" grpId="0" animBg="1"/>
      <p:bldP spid="39" grpId="0" animBg="1"/>
      <p:bldP spid="45" grpId="0" animBg="1"/>
      <p:bldP spid="60" grpId="0" animBg="1"/>
      <p:bldP spid="61" grpId="0" animBg="1"/>
      <p:bldP spid="66" grpId="0" animBg="1"/>
      <p:bldP spid="79" grpId="0"/>
      <p:bldP spid="80" grpId="0"/>
      <p:bldP spid="81" grpId="0"/>
      <p:bldP spid="17" grpId="0"/>
      <p:bldP spid="67" grpId="0"/>
      <p:bldP spid="69" grpId="0" animBg="1"/>
      <p:bldP spid="70" grpId="0" animBg="1"/>
      <p:bldP spid="71" grpId="0"/>
      <p:bldP spid="7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Powering Stars: H-fusion</a:t>
            </a:r>
            <a:endParaRPr lang="en-US" dirty="0"/>
          </a:p>
        </p:txBody>
      </p:sp>
      <p:sp>
        <p:nvSpPr>
          <p:cNvPr id="3" name="Content Placeholder 2"/>
          <p:cNvSpPr>
            <a:spLocks noGrp="1"/>
          </p:cNvSpPr>
          <p:nvPr>
            <p:ph idx="1"/>
          </p:nvPr>
        </p:nvSpPr>
        <p:spPr/>
        <p:txBody>
          <a:bodyPr/>
          <a:lstStyle/>
          <a:p>
            <a:pPr marL="0" indent="0" algn="ctr">
              <a:buNone/>
            </a:pPr>
            <a:r>
              <a:rPr lang="en-US" b="1" dirty="0" smtClean="0"/>
              <a:t>CNO Cycle (simplified)</a:t>
            </a:r>
            <a:endParaRPr lang="en-US" b="1"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8" name="TextBox 87"/>
          <p:cNvSpPr txBox="1"/>
          <p:nvPr/>
        </p:nvSpPr>
        <p:spPr>
          <a:xfrm>
            <a:off x="-935704" y="2155789"/>
            <a:ext cx="184666" cy="369332"/>
          </a:xfrm>
          <a:prstGeom prst="rect">
            <a:avLst/>
          </a:prstGeom>
          <a:noFill/>
        </p:spPr>
        <p:txBody>
          <a:bodyPr wrap="none" rtlCol="0">
            <a:spAutoFit/>
          </a:bodyPr>
          <a:lstStyle/>
          <a:p>
            <a:endParaRPr lang="en-US"/>
          </a:p>
        </p:txBody>
      </p:sp>
      <p:sp>
        <p:nvSpPr>
          <p:cNvPr id="68" name="Rectangle 67"/>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2611" y="5108119"/>
            <a:ext cx="617863" cy="6045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aseline="30000" dirty="0"/>
              <a:t>12</a:t>
            </a:r>
            <a:r>
              <a:rPr lang="en-US" sz="1600" dirty="0" smtClean="0"/>
              <a:t>C</a:t>
            </a:r>
            <a:endParaRPr lang="en-US" sz="1600" dirty="0"/>
          </a:p>
        </p:txBody>
      </p:sp>
      <p:sp>
        <p:nvSpPr>
          <p:cNvPr id="70" name="Oval 69"/>
          <p:cNvSpPr/>
          <p:nvPr/>
        </p:nvSpPr>
        <p:spPr>
          <a:xfrm>
            <a:off x="2952023" y="4503560"/>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13</a:t>
            </a:r>
            <a:r>
              <a:rPr lang="en-US" sz="1500" dirty="0" smtClean="0"/>
              <a:t>N</a:t>
            </a:r>
            <a:endParaRPr lang="en-US" sz="1500" dirty="0"/>
          </a:p>
        </p:txBody>
      </p:sp>
      <p:sp>
        <p:nvSpPr>
          <p:cNvPr id="71" name="Oval 70"/>
          <p:cNvSpPr/>
          <p:nvPr/>
        </p:nvSpPr>
        <p:spPr>
          <a:xfrm>
            <a:off x="2952023" y="3285071"/>
            <a:ext cx="617863" cy="6045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aseline="30000" dirty="0" smtClean="0"/>
              <a:t>13</a:t>
            </a:r>
            <a:r>
              <a:rPr lang="en-US" sz="1600" dirty="0" smtClean="0"/>
              <a:t>C</a:t>
            </a:r>
            <a:endParaRPr lang="en-US" sz="1600" dirty="0"/>
          </a:p>
        </p:txBody>
      </p:sp>
      <p:sp>
        <p:nvSpPr>
          <p:cNvPr id="72" name="Oval 71"/>
          <p:cNvSpPr/>
          <p:nvPr/>
        </p:nvSpPr>
        <p:spPr>
          <a:xfrm>
            <a:off x="4212611" y="2873522"/>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14</a:t>
            </a:r>
            <a:r>
              <a:rPr lang="en-US" sz="1500" dirty="0" smtClean="0"/>
              <a:t>N</a:t>
            </a:r>
            <a:endParaRPr lang="en-US" sz="1500" dirty="0"/>
          </a:p>
        </p:txBody>
      </p:sp>
      <p:sp>
        <p:nvSpPr>
          <p:cNvPr id="73" name="Oval 72"/>
          <p:cNvSpPr/>
          <p:nvPr/>
        </p:nvSpPr>
        <p:spPr>
          <a:xfrm>
            <a:off x="5401937" y="3285071"/>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a:t>15</a:t>
            </a:r>
            <a:r>
              <a:rPr lang="en-US" sz="1500" dirty="0" smtClean="0"/>
              <a:t>O</a:t>
            </a:r>
            <a:endParaRPr lang="en-US" sz="1500" dirty="0"/>
          </a:p>
        </p:txBody>
      </p:sp>
      <p:sp>
        <p:nvSpPr>
          <p:cNvPr id="74" name="Oval 73"/>
          <p:cNvSpPr/>
          <p:nvPr/>
        </p:nvSpPr>
        <p:spPr>
          <a:xfrm>
            <a:off x="5401937" y="4503560"/>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a:t>15</a:t>
            </a:r>
            <a:r>
              <a:rPr lang="en-US" sz="1500" dirty="0" smtClean="0"/>
              <a:t>N</a:t>
            </a:r>
            <a:endParaRPr lang="en-US" sz="1500" dirty="0"/>
          </a:p>
        </p:txBody>
      </p:sp>
      <p:cxnSp>
        <p:nvCxnSpPr>
          <p:cNvPr id="23" name="Straight Arrow Connector 22"/>
          <p:cNvCxnSpPr/>
          <p:nvPr/>
        </p:nvCxnSpPr>
        <p:spPr>
          <a:xfrm flipH="1" flipV="1">
            <a:off x="3525637" y="5132906"/>
            <a:ext cx="566238" cy="21394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flipV="1">
            <a:off x="3260957" y="3914601"/>
            <a:ext cx="1" cy="52624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5702294" y="3977321"/>
            <a:ext cx="0" cy="49054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4926504" y="5108119"/>
            <a:ext cx="475433" cy="2073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625326" y="3241699"/>
            <a:ext cx="486008" cy="18362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926503" y="3226181"/>
            <a:ext cx="444078" cy="16778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779265" y="564751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5" name="Oval 94"/>
          <p:cNvSpPr/>
          <p:nvPr/>
        </p:nvSpPr>
        <p:spPr>
          <a:xfrm>
            <a:off x="2704998" y="284090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6" name="Oval 95"/>
          <p:cNvSpPr/>
          <p:nvPr/>
        </p:nvSpPr>
        <p:spPr>
          <a:xfrm>
            <a:off x="4926503" y="240387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7" name="Oval 96"/>
          <p:cNvSpPr/>
          <p:nvPr/>
        </p:nvSpPr>
        <p:spPr>
          <a:xfrm>
            <a:off x="5827617" y="523606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9" name="Rectangle 98"/>
          <p:cNvSpPr/>
          <p:nvPr/>
        </p:nvSpPr>
        <p:spPr>
          <a:xfrm>
            <a:off x="2122919" y="5049635"/>
            <a:ext cx="287684" cy="369332"/>
          </a:xfrm>
          <a:prstGeom prst="rect">
            <a:avLst/>
          </a:prstGeom>
        </p:spPr>
        <p:txBody>
          <a:bodyPr wrap="none">
            <a:spAutoFit/>
          </a:bodyPr>
          <a:lstStyle/>
          <a:p>
            <a:r>
              <a:rPr lang="el-GR" dirty="0"/>
              <a:t>γ</a:t>
            </a:r>
            <a:endParaRPr lang="en-US" dirty="0"/>
          </a:p>
        </p:txBody>
      </p:sp>
      <p:sp>
        <p:nvSpPr>
          <p:cNvPr id="101" name="Rectangle 100"/>
          <p:cNvSpPr/>
          <p:nvPr/>
        </p:nvSpPr>
        <p:spPr>
          <a:xfrm>
            <a:off x="6743632" y="2855943"/>
            <a:ext cx="287684" cy="369332"/>
          </a:xfrm>
          <a:prstGeom prst="rect">
            <a:avLst/>
          </a:prstGeom>
        </p:spPr>
        <p:txBody>
          <a:bodyPr wrap="none">
            <a:spAutoFit/>
          </a:bodyPr>
          <a:lstStyle/>
          <a:p>
            <a:r>
              <a:rPr lang="el-GR" dirty="0"/>
              <a:t>γ</a:t>
            </a:r>
            <a:endParaRPr lang="en-US" dirty="0"/>
          </a:p>
        </p:txBody>
      </p:sp>
      <p:cxnSp>
        <p:nvCxnSpPr>
          <p:cNvPr id="110" name="Straight Arrow Connector 109"/>
          <p:cNvCxnSpPr/>
          <p:nvPr/>
        </p:nvCxnSpPr>
        <p:spPr>
          <a:xfrm flipH="1">
            <a:off x="2410603" y="5132906"/>
            <a:ext cx="678761" cy="979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V="1">
            <a:off x="4304088" y="2336306"/>
            <a:ext cx="305146" cy="45193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5977802" y="3057582"/>
            <a:ext cx="747918" cy="26787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4097385" y="2320626"/>
            <a:ext cx="287684" cy="369332"/>
          </a:xfrm>
          <a:prstGeom prst="rect">
            <a:avLst/>
          </a:prstGeom>
        </p:spPr>
        <p:txBody>
          <a:bodyPr wrap="none">
            <a:spAutoFit/>
          </a:bodyPr>
          <a:lstStyle/>
          <a:p>
            <a:r>
              <a:rPr lang="el-GR" dirty="0"/>
              <a:t>γ</a:t>
            </a:r>
            <a:endParaRPr lang="en-US" dirty="0"/>
          </a:p>
        </p:txBody>
      </p:sp>
      <p:cxnSp>
        <p:nvCxnSpPr>
          <p:cNvPr id="116" name="Straight Arrow Connector 115"/>
          <p:cNvCxnSpPr/>
          <p:nvPr/>
        </p:nvCxnSpPr>
        <p:spPr>
          <a:xfrm flipH="1" flipV="1">
            <a:off x="3402054" y="5230870"/>
            <a:ext cx="425142" cy="4271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3124200" y="3057582"/>
            <a:ext cx="98713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5208727" y="2788238"/>
            <a:ext cx="325490" cy="49683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a:off x="4926504" y="5409590"/>
            <a:ext cx="888553" cy="93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26" name="Group 125"/>
          <p:cNvGrpSpPr/>
          <p:nvPr/>
        </p:nvGrpSpPr>
        <p:grpSpPr>
          <a:xfrm>
            <a:off x="4643363" y="5850190"/>
            <a:ext cx="433387" cy="384366"/>
            <a:chOff x="4720024" y="4073732"/>
            <a:chExt cx="666791" cy="591370"/>
          </a:xfrm>
        </p:grpSpPr>
        <p:grpSp>
          <p:nvGrpSpPr>
            <p:cNvPr id="127" name="Group 126"/>
            <p:cNvGrpSpPr/>
            <p:nvPr/>
          </p:nvGrpSpPr>
          <p:grpSpPr>
            <a:xfrm>
              <a:off x="4720024" y="4073732"/>
              <a:ext cx="576549" cy="576549"/>
              <a:chOff x="3228875" y="3219963"/>
              <a:chExt cx="576549" cy="576549"/>
            </a:xfrm>
          </p:grpSpPr>
          <p:grpSp>
            <p:nvGrpSpPr>
              <p:cNvPr id="129" name="Group 128"/>
              <p:cNvGrpSpPr/>
              <p:nvPr/>
            </p:nvGrpSpPr>
            <p:grpSpPr>
              <a:xfrm>
                <a:off x="3228875" y="3226327"/>
                <a:ext cx="493004" cy="570185"/>
                <a:chOff x="1890136" y="2891099"/>
                <a:chExt cx="493004" cy="570185"/>
              </a:xfrm>
            </p:grpSpPr>
            <p:sp>
              <p:nvSpPr>
                <p:cNvPr id="131" name="Oval 13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32" name="Oval 13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30" name="Oval 12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28" name="Oval 127"/>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cxnSp>
        <p:nvCxnSpPr>
          <p:cNvPr id="133" name="Straight Arrow Connector 132"/>
          <p:cNvCxnSpPr/>
          <p:nvPr/>
        </p:nvCxnSpPr>
        <p:spPr>
          <a:xfrm>
            <a:off x="4653808" y="5651789"/>
            <a:ext cx="125060" cy="2073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flipH="1" flipV="1">
            <a:off x="2122919" y="3914601"/>
            <a:ext cx="966445" cy="526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1856398" y="3702224"/>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7046999" y="4341421"/>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Arrow Connector 139"/>
          <p:cNvCxnSpPr/>
          <p:nvPr/>
        </p:nvCxnSpPr>
        <p:spPr>
          <a:xfrm>
            <a:off x="6051156" y="3850920"/>
            <a:ext cx="966445" cy="526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1511491" y="3618449"/>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142" name="TextBox 141"/>
          <p:cNvSpPr txBox="1"/>
          <p:nvPr/>
        </p:nvSpPr>
        <p:spPr>
          <a:xfrm>
            <a:off x="7267522" y="4283202"/>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143" name="TextBox 142"/>
          <p:cNvSpPr txBox="1"/>
          <p:nvPr/>
        </p:nvSpPr>
        <p:spPr>
          <a:xfrm>
            <a:off x="5006389" y="5847219"/>
            <a:ext cx="521334" cy="369332"/>
          </a:xfrm>
          <a:prstGeom prst="rect">
            <a:avLst/>
          </a:prstGeom>
          <a:noFill/>
        </p:spPr>
        <p:txBody>
          <a:bodyPr wrap="none" rtlCol="0">
            <a:spAutoFit/>
          </a:bodyPr>
          <a:lstStyle/>
          <a:p>
            <a:r>
              <a:rPr lang="en-US" baseline="30000" dirty="0" smtClean="0"/>
              <a:t>4</a:t>
            </a:r>
            <a:r>
              <a:rPr lang="en-US" dirty="0" smtClean="0"/>
              <a:t>He</a:t>
            </a:r>
            <a:endParaRPr lang="en-US" dirty="0"/>
          </a:p>
        </p:txBody>
      </p:sp>
      <p:sp>
        <p:nvSpPr>
          <p:cNvPr id="56" name="Oval 55"/>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28925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4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0" grpId="0" animBg="1"/>
      <p:bldP spid="71" grpId="0" animBg="1"/>
      <p:bldP spid="72" grpId="0" animBg="1"/>
      <p:bldP spid="73" grpId="0" animBg="1"/>
      <p:bldP spid="74" grpId="0" animBg="1"/>
      <p:bldP spid="93" grpId="0" animBg="1"/>
      <p:bldP spid="95" grpId="0" animBg="1"/>
      <p:bldP spid="96" grpId="0" animBg="1"/>
      <p:bldP spid="97" grpId="0" animBg="1"/>
      <p:bldP spid="99" grpId="0"/>
      <p:bldP spid="101" grpId="0"/>
      <p:bldP spid="115" grpId="0"/>
      <p:bldP spid="137" grpId="0" animBg="1"/>
      <p:bldP spid="138" grpId="0" animBg="1"/>
      <p:bldP spid="141" grpId="0"/>
      <p:bldP spid="142" grpId="0"/>
      <p:bldP spid="14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b="1" dirty="0" smtClean="0"/>
              <a:t>Triple-α Fusion (simplified)</a:t>
            </a:r>
            <a:endParaRPr lang="en-US" b="1"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65</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8" name="TextBox 87"/>
          <p:cNvSpPr txBox="1"/>
          <p:nvPr/>
        </p:nvSpPr>
        <p:spPr>
          <a:xfrm>
            <a:off x="-935704" y="2155789"/>
            <a:ext cx="184666" cy="369332"/>
          </a:xfrm>
          <a:prstGeom prst="rect">
            <a:avLst/>
          </a:prstGeom>
          <a:noFill/>
        </p:spPr>
        <p:txBody>
          <a:bodyPr wrap="none" rtlCol="0">
            <a:spAutoFit/>
          </a:bodyPr>
          <a:lstStyle/>
          <a:p>
            <a:endParaRPr lang="en-US"/>
          </a:p>
        </p:txBody>
      </p:sp>
      <p:sp>
        <p:nvSpPr>
          <p:cNvPr id="68" name="Rectangle 67"/>
          <p:cNvSpPr/>
          <p:nvPr/>
        </p:nvSpPr>
        <p:spPr>
          <a:xfrm>
            <a:off x="325392" y="218756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6" name="Group 125"/>
          <p:cNvGrpSpPr/>
          <p:nvPr/>
        </p:nvGrpSpPr>
        <p:grpSpPr>
          <a:xfrm>
            <a:off x="1847073" y="3542387"/>
            <a:ext cx="433387" cy="384366"/>
            <a:chOff x="4720024" y="4073732"/>
            <a:chExt cx="666791" cy="591370"/>
          </a:xfrm>
        </p:grpSpPr>
        <p:grpSp>
          <p:nvGrpSpPr>
            <p:cNvPr id="127" name="Group 126"/>
            <p:cNvGrpSpPr/>
            <p:nvPr/>
          </p:nvGrpSpPr>
          <p:grpSpPr>
            <a:xfrm>
              <a:off x="4720024" y="4073732"/>
              <a:ext cx="576549" cy="576549"/>
              <a:chOff x="3228875" y="3219963"/>
              <a:chExt cx="576549" cy="576549"/>
            </a:xfrm>
          </p:grpSpPr>
          <p:grpSp>
            <p:nvGrpSpPr>
              <p:cNvPr id="129" name="Group 128"/>
              <p:cNvGrpSpPr/>
              <p:nvPr/>
            </p:nvGrpSpPr>
            <p:grpSpPr>
              <a:xfrm>
                <a:off x="3228875" y="3226327"/>
                <a:ext cx="493004" cy="570185"/>
                <a:chOff x="1890136" y="2891099"/>
                <a:chExt cx="493004" cy="570185"/>
              </a:xfrm>
            </p:grpSpPr>
            <p:sp>
              <p:nvSpPr>
                <p:cNvPr id="131" name="Oval 13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32" name="Oval 13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30" name="Oval 12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28" name="Oval 127"/>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143" name="TextBox 142"/>
          <p:cNvSpPr txBox="1"/>
          <p:nvPr/>
        </p:nvSpPr>
        <p:spPr>
          <a:xfrm>
            <a:off x="1277161" y="3924656"/>
            <a:ext cx="521334" cy="369332"/>
          </a:xfrm>
          <a:prstGeom prst="rect">
            <a:avLst/>
          </a:prstGeom>
          <a:noFill/>
        </p:spPr>
        <p:txBody>
          <a:bodyPr wrap="none" rtlCol="0">
            <a:spAutoFit/>
          </a:bodyPr>
          <a:lstStyle/>
          <a:p>
            <a:r>
              <a:rPr lang="en-US" baseline="30000" dirty="0" smtClean="0"/>
              <a:t>4</a:t>
            </a:r>
            <a:r>
              <a:rPr lang="en-US" dirty="0" smtClean="0"/>
              <a:t>He</a:t>
            </a:r>
            <a:endParaRPr lang="en-US" dirty="0"/>
          </a:p>
        </p:txBody>
      </p:sp>
      <p:grpSp>
        <p:nvGrpSpPr>
          <p:cNvPr id="80" name="Group 79"/>
          <p:cNvGrpSpPr/>
          <p:nvPr/>
        </p:nvGrpSpPr>
        <p:grpSpPr>
          <a:xfrm>
            <a:off x="1847073" y="4380016"/>
            <a:ext cx="433387" cy="384366"/>
            <a:chOff x="4720024" y="4073732"/>
            <a:chExt cx="666791" cy="591370"/>
          </a:xfrm>
        </p:grpSpPr>
        <p:grpSp>
          <p:nvGrpSpPr>
            <p:cNvPr id="81" name="Group 80"/>
            <p:cNvGrpSpPr/>
            <p:nvPr/>
          </p:nvGrpSpPr>
          <p:grpSpPr>
            <a:xfrm>
              <a:off x="4720024" y="4073732"/>
              <a:ext cx="576549" cy="576549"/>
              <a:chOff x="3228875" y="3219963"/>
              <a:chExt cx="576549" cy="576549"/>
            </a:xfrm>
          </p:grpSpPr>
          <p:grpSp>
            <p:nvGrpSpPr>
              <p:cNvPr id="83" name="Group 82"/>
              <p:cNvGrpSpPr/>
              <p:nvPr/>
            </p:nvGrpSpPr>
            <p:grpSpPr>
              <a:xfrm>
                <a:off x="3228875" y="3226327"/>
                <a:ext cx="493004" cy="570185"/>
                <a:chOff x="1890136" y="2891099"/>
                <a:chExt cx="493004" cy="570185"/>
              </a:xfrm>
            </p:grpSpPr>
            <p:sp>
              <p:nvSpPr>
                <p:cNvPr id="86" name="Oval 85"/>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87" name="Oval 86"/>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85" name="Oval 84"/>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82" name="Oval 81"/>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cxnSp>
        <p:nvCxnSpPr>
          <p:cNvPr id="15" name="Straight Arrow Connector 14"/>
          <p:cNvCxnSpPr/>
          <p:nvPr/>
        </p:nvCxnSpPr>
        <p:spPr>
          <a:xfrm>
            <a:off x="2402135" y="3796345"/>
            <a:ext cx="740109" cy="30959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2402135" y="4229354"/>
            <a:ext cx="740109" cy="30959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70164" y="4124212"/>
            <a:ext cx="83077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a:off x="3270164" y="4221796"/>
            <a:ext cx="83077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4274225" y="3856338"/>
            <a:ext cx="627107" cy="6271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8</a:t>
            </a:r>
            <a:r>
              <a:rPr lang="en-US" sz="1400" b="1" dirty="0" smtClean="0">
                <a:solidFill>
                  <a:schemeClr val="tx1"/>
                </a:solidFill>
              </a:rPr>
              <a:t>Be</a:t>
            </a:r>
            <a:endParaRPr lang="en-US" sz="1400" b="1" dirty="0">
              <a:solidFill>
                <a:schemeClr val="tx1"/>
              </a:solidFill>
            </a:endParaRPr>
          </a:p>
        </p:txBody>
      </p:sp>
      <p:sp>
        <p:nvSpPr>
          <p:cNvPr id="18" name="TextBox 17"/>
          <p:cNvSpPr txBox="1"/>
          <p:nvPr/>
        </p:nvSpPr>
        <p:spPr>
          <a:xfrm>
            <a:off x="4014024" y="2969552"/>
            <a:ext cx="1072942" cy="923330"/>
          </a:xfrm>
          <a:prstGeom prst="rect">
            <a:avLst/>
          </a:prstGeom>
          <a:noFill/>
        </p:spPr>
        <p:txBody>
          <a:bodyPr wrap="none" rtlCol="0">
            <a:spAutoFit/>
          </a:bodyPr>
          <a:lstStyle/>
          <a:p>
            <a:pPr algn="ctr"/>
            <a:r>
              <a:rPr lang="en-US" dirty="0"/>
              <a:t>v</a:t>
            </a:r>
            <a:r>
              <a:rPr lang="en-US" dirty="0" smtClean="0"/>
              <a:t>ery </a:t>
            </a:r>
          </a:p>
          <a:p>
            <a:pPr algn="ctr"/>
            <a:r>
              <a:rPr lang="en-US" dirty="0"/>
              <a:t>u</a:t>
            </a:r>
            <a:r>
              <a:rPr lang="en-US" dirty="0" smtClean="0"/>
              <a:t>nstable</a:t>
            </a:r>
          </a:p>
          <a:p>
            <a:pPr algn="ctr"/>
            <a:r>
              <a:rPr lang="en-US" dirty="0" err="1" smtClean="0"/>
              <a:t>τ</a:t>
            </a:r>
            <a:r>
              <a:rPr lang="en-US" dirty="0" smtClean="0"/>
              <a:t> ~ 10</a:t>
            </a:r>
            <a:r>
              <a:rPr lang="en-US" baseline="30000" dirty="0" smtClean="0"/>
              <a:t>-16</a:t>
            </a:r>
            <a:r>
              <a:rPr lang="en-US" dirty="0" smtClean="0"/>
              <a:t> s</a:t>
            </a:r>
            <a:endParaRPr lang="en-US" dirty="0"/>
          </a:p>
        </p:txBody>
      </p:sp>
      <p:grpSp>
        <p:nvGrpSpPr>
          <p:cNvPr id="103" name="Group 102"/>
          <p:cNvGrpSpPr/>
          <p:nvPr/>
        </p:nvGrpSpPr>
        <p:grpSpPr>
          <a:xfrm>
            <a:off x="5147917" y="2971309"/>
            <a:ext cx="433387" cy="384366"/>
            <a:chOff x="4720024" y="4073732"/>
            <a:chExt cx="666791" cy="591370"/>
          </a:xfrm>
        </p:grpSpPr>
        <p:grpSp>
          <p:nvGrpSpPr>
            <p:cNvPr id="104" name="Group 103"/>
            <p:cNvGrpSpPr/>
            <p:nvPr/>
          </p:nvGrpSpPr>
          <p:grpSpPr>
            <a:xfrm>
              <a:off x="4720024" y="4073732"/>
              <a:ext cx="576549" cy="576549"/>
              <a:chOff x="3228875" y="3219963"/>
              <a:chExt cx="576549" cy="576549"/>
            </a:xfrm>
          </p:grpSpPr>
          <p:grpSp>
            <p:nvGrpSpPr>
              <p:cNvPr id="106" name="Group 105"/>
              <p:cNvGrpSpPr/>
              <p:nvPr/>
            </p:nvGrpSpPr>
            <p:grpSpPr>
              <a:xfrm>
                <a:off x="3228875" y="3226327"/>
                <a:ext cx="493004" cy="570185"/>
                <a:chOff x="1890136" y="2891099"/>
                <a:chExt cx="493004" cy="570185"/>
              </a:xfrm>
            </p:grpSpPr>
            <p:sp>
              <p:nvSpPr>
                <p:cNvPr id="108" name="Oval 107"/>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09" name="Oval 10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07" name="Oval 106"/>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5" name="Oval 104"/>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cxnSp>
        <p:nvCxnSpPr>
          <p:cNvPr id="112" name="Straight Arrow Connector 111"/>
          <p:cNvCxnSpPr/>
          <p:nvPr/>
        </p:nvCxnSpPr>
        <p:spPr>
          <a:xfrm>
            <a:off x="5581304" y="3438984"/>
            <a:ext cx="357293" cy="48776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5023007" y="4185252"/>
            <a:ext cx="83077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5938597" y="3878886"/>
            <a:ext cx="617863" cy="6045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aseline="30000" dirty="0"/>
              <a:t>12</a:t>
            </a:r>
            <a:r>
              <a:rPr lang="en-US" sz="1600" dirty="0" smtClean="0"/>
              <a:t>C</a:t>
            </a:r>
            <a:endParaRPr lang="en-US" sz="1600" dirty="0"/>
          </a:p>
        </p:txBody>
      </p:sp>
      <p:sp>
        <p:nvSpPr>
          <p:cNvPr id="118" name="Freeform 117"/>
          <p:cNvSpPr/>
          <p:nvPr/>
        </p:nvSpPr>
        <p:spPr>
          <a:xfrm rot="8530439">
            <a:off x="4819500" y="4483445"/>
            <a:ext cx="351387" cy="942827"/>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8530439">
            <a:off x="6561763" y="4392844"/>
            <a:ext cx="351387" cy="942827"/>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Rectangle 120"/>
          <p:cNvSpPr/>
          <p:nvPr/>
        </p:nvSpPr>
        <p:spPr>
          <a:xfrm>
            <a:off x="5359113" y="5049306"/>
            <a:ext cx="287684" cy="369332"/>
          </a:xfrm>
          <a:prstGeom prst="rect">
            <a:avLst/>
          </a:prstGeom>
        </p:spPr>
        <p:txBody>
          <a:bodyPr wrap="none">
            <a:spAutoFit/>
          </a:bodyPr>
          <a:lstStyle/>
          <a:p>
            <a:r>
              <a:rPr lang="el-GR" dirty="0"/>
              <a:t>γ</a:t>
            </a:r>
            <a:endParaRPr lang="en-US" dirty="0"/>
          </a:p>
        </p:txBody>
      </p:sp>
      <p:sp>
        <p:nvSpPr>
          <p:cNvPr id="123" name="Rectangle 122"/>
          <p:cNvSpPr/>
          <p:nvPr/>
        </p:nvSpPr>
        <p:spPr>
          <a:xfrm>
            <a:off x="7096351" y="4963871"/>
            <a:ext cx="287684" cy="369332"/>
          </a:xfrm>
          <a:prstGeom prst="rect">
            <a:avLst/>
          </a:prstGeom>
        </p:spPr>
        <p:txBody>
          <a:bodyPr wrap="none">
            <a:spAutoFit/>
          </a:bodyPr>
          <a:lstStyle/>
          <a:p>
            <a:r>
              <a:rPr lang="el-GR" dirty="0"/>
              <a:t>γ</a:t>
            </a:r>
            <a:endParaRPr lang="en-US" dirty="0"/>
          </a:p>
        </p:txBody>
      </p:sp>
      <p:sp>
        <p:nvSpPr>
          <p:cNvPr id="62" name="Oval 61"/>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itle 1"/>
          <p:cNvSpPr>
            <a:spLocks noGrp="1"/>
          </p:cNvSpPr>
          <p:nvPr>
            <p:ph type="title"/>
          </p:nvPr>
        </p:nvSpPr>
        <p:spPr>
          <a:xfrm>
            <a:off x="457200" y="274638"/>
            <a:ext cx="8229600" cy="1143000"/>
          </a:xfrm>
        </p:spPr>
        <p:txBody>
          <a:bodyPr/>
          <a:lstStyle/>
          <a:p>
            <a:r>
              <a:rPr lang="en-US" dirty="0" smtClean="0"/>
              <a:t>Powering Stars: He-fusion</a:t>
            </a:r>
            <a:endParaRPr lang="en-US" dirty="0"/>
          </a:p>
        </p:txBody>
      </p:sp>
    </p:spTree>
    <p:extLst>
      <p:ext uri="{BB962C8B-B14F-4D97-AF65-F5344CB8AC3E}">
        <p14:creationId xmlns:p14="http://schemas.microsoft.com/office/powerpoint/2010/main" val="637411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02" grpId="0" animBg="1"/>
      <p:bldP spid="18" grpId="0"/>
      <p:bldP spid="117" grpId="0" animBg="1"/>
      <p:bldP spid="118" grpId="0" animBg="1"/>
      <p:bldP spid="120" grpId="0" animBg="1"/>
      <p:bldP spid="121" grpId="0"/>
      <p:bldP spid="1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Dust-driven</a:t>
            </a:r>
            <a:r>
              <a:rPr lang="en-US" dirty="0" smtClean="0"/>
              <a:t> Winds</a:t>
            </a:r>
            <a:endParaRPr lang="en-US" dirty="0"/>
          </a:p>
        </p:txBody>
      </p:sp>
      <p:sp>
        <p:nvSpPr>
          <p:cNvPr id="3" name="Content Placeholder 2"/>
          <p:cNvSpPr>
            <a:spLocks noGrp="1"/>
          </p:cNvSpPr>
          <p:nvPr>
            <p:ph idx="1"/>
          </p:nvPr>
        </p:nvSpPr>
        <p:spPr>
          <a:xfrm>
            <a:off x="71120" y="1270000"/>
            <a:ext cx="4033520" cy="4988560"/>
          </a:xfrm>
        </p:spPr>
        <p:txBody>
          <a:bodyPr>
            <a:normAutofit fontScale="92500" lnSpcReduction="10000"/>
          </a:bodyPr>
          <a:lstStyle/>
          <a:p>
            <a:r>
              <a:rPr lang="en-US" sz="2800" dirty="0">
                <a:solidFill>
                  <a:srgbClr val="000000"/>
                </a:solidFill>
              </a:rPr>
              <a:t>Like gas in </a:t>
            </a:r>
            <a:r>
              <a:rPr lang="en-US" sz="2800" dirty="0">
                <a:solidFill>
                  <a:srgbClr val="3366FF"/>
                </a:solidFill>
              </a:rPr>
              <a:t>line-driven </a:t>
            </a:r>
            <a:r>
              <a:rPr lang="en-US" sz="2800" dirty="0">
                <a:solidFill>
                  <a:srgbClr val="000000"/>
                </a:solidFill>
              </a:rPr>
              <a:t>winds, </a:t>
            </a:r>
            <a:r>
              <a:rPr lang="en-US" sz="2800" dirty="0" smtClean="0">
                <a:solidFill>
                  <a:srgbClr val="000000"/>
                </a:solidFill>
              </a:rPr>
              <a:t>dust grains can </a:t>
            </a:r>
            <a:r>
              <a:rPr lang="en-US" sz="2800" dirty="0">
                <a:solidFill>
                  <a:srgbClr val="000000"/>
                </a:solidFill>
              </a:rPr>
              <a:t>also be driven by photon </a:t>
            </a:r>
            <a:r>
              <a:rPr lang="en-US" sz="2800" dirty="0" smtClean="0">
                <a:solidFill>
                  <a:srgbClr val="000000"/>
                </a:solidFill>
              </a:rPr>
              <a:t>absorption</a:t>
            </a:r>
            <a:br>
              <a:rPr lang="en-US" sz="2800" dirty="0" smtClean="0">
                <a:solidFill>
                  <a:srgbClr val="000000"/>
                </a:solidFill>
              </a:rPr>
            </a:br>
            <a:endParaRPr lang="en-US" sz="2800" dirty="0">
              <a:solidFill>
                <a:srgbClr val="000000"/>
              </a:solidFill>
            </a:endParaRPr>
          </a:p>
          <a:p>
            <a:r>
              <a:rPr lang="en-US" sz="2800" dirty="0" smtClean="0">
                <a:solidFill>
                  <a:srgbClr val="000000"/>
                </a:solidFill>
              </a:rPr>
              <a:t>Absorption not just from specific lines</a:t>
            </a:r>
            <a:br>
              <a:rPr lang="en-US" sz="2800" dirty="0" smtClean="0">
                <a:solidFill>
                  <a:srgbClr val="000000"/>
                </a:solidFill>
              </a:rPr>
            </a:br>
            <a:endParaRPr lang="en-US" sz="2800" dirty="0" smtClean="0">
              <a:solidFill>
                <a:srgbClr val="000000"/>
              </a:solidFill>
            </a:endParaRPr>
          </a:p>
          <a:p>
            <a:r>
              <a:rPr lang="en-US" sz="2800" dirty="0" smtClean="0"/>
              <a:t>Radiation pressure must </a:t>
            </a:r>
            <a:br>
              <a:rPr lang="en-US" sz="2800" dirty="0" smtClean="0"/>
            </a:br>
            <a:r>
              <a:rPr lang="en-US" sz="2800" dirty="0" smtClean="0"/>
              <a:t>&gt; gravity</a:t>
            </a:r>
          </a:p>
          <a:p>
            <a:endParaRPr lang="en-US" sz="2800" dirty="0"/>
          </a:p>
          <a:p>
            <a:r>
              <a:rPr lang="en-US" sz="2800" dirty="0" smtClean="0"/>
              <a:t>However…</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66</a:t>
            </a:fld>
            <a:endParaRPr lang="en-US"/>
          </a:p>
        </p:txBody>
      </p:sp>
      <p:pic>
        <p:nvPicPr>
          <p:cNvPr id="6" name="Picture 5" descr="solar_wind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1" name="Oval 10"/>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04640" y="1270000"/>
            <a:ext cx="4915612" cy="5086350"/>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185455" y="1342976"/>
            <a:ext cx="3965336" cy="646331"/>
          </a:xfrm>
          <a:prstGeom prst="rect">
            <a:avLst/>
          </a:prstGeom>
          <a:noFill/>
        </p:spPr>
        <p:txBody>
          <a:bodyPr wrap="none" rtlCol="0">
            <a:spAutoFit/>
          </a:bodyPr>
          <a:lstStyle/>
          <a:p>
            <a:r>
              <a:rPr lang="en-US" dirty="0" smtClean="0"/>
              <a:t>Opacity of dust: </a:t>
            </a:r>
            <a:r>
              <a:rPr lang="en-US" dirty="0" err="1" smtClean="0"/>
              <a:t>κ</a:t>
            </a:r>
            <a:r>
              <a:rPr lang="en-US" baseline="-25000" dirty="0" err="1" smtClean="0"/>
              <a:t>d</a:t>
            </a:r>
            <a:r>
              <a:rPr lang="en-US" dirty="0" smtClean="0"/>
              <a:t> ≈ 10 cm</a:t>
            </a:r>
            <a:r>
              <a:rPr lang="en-US" baseline="30000" dirty="0" smtClean="0"/>
              <a:t>2</a:t>
            </a:r>
            <a:r>
              <a:rPr lang="en-US" dirty="0" smtClean="0"/>
              <a:t> / g</a:t>
            </a:r>
            <a:r>
              <a:rPr lang="en-US" baseline="30000" dirty="0" smtClean="0"/>
              <a:t> </a:t>
            </a:r>
            <a:r>
              <a:rPr lang="en-US" dirty="0" smtClean="0"/>
              <a:t>(carbon)</a:t>
            </a:r>
          </a:p>
          <a:p>
            <a:r>
              <a:rPr lang="en-US" dirty="0"/>
              <a:t>	</a:t>
            </a:r>
            <a:r>
              <a:rPr lang="en-US" dirty="0" smtClean="0"/>
              <a:t>		   	    5 cm</a:t>
            </a:r>
            <a:r>
              <a:rPr lang="en-US" baseline="30000" dirty="0" smtClean="0"/>
              <a:t>2</a:t>
            </a:r>
            <a:r>
              <a:rPr lang="en-US" dirty="0" smtClean="0"/>
              <a:t> </a:t>
            </a:r>
            <a:r>
              <a:rPr lang="en-US" dirty="0"/>
              <a:t>/ g</a:t>
            </a:r>
            <a:r>
              <a:rPr lang="en-US" dirty="0" smtClean="0"/>
              <a:t> (oxide)</a:t>
            </a:r>
            <a:endParaRPr lang="en-US" dirty="0"/>
          </a:p>
        </p:txBody>
      </p:sp>
      <p:sp>
        <p:nvSpPr>
          <p:cNvPr id="15" name="TextBox 14"/>
          <p:cNvSpPr txBox="1"/>
          <p:nvPr/>
        </p:nvSpPr>
        <p:spPr>
          <a:xfrm>
            <a:off x="4185455" y="2078184"/>
            <a:ext cx="2539991" cy="369332"/>
          </a:xfrm>
          <a:prstGeom prst="rect">
            <a:avLst/>
          </a:prstGeom>
          <a:noFill/>
        </p:spPr>
        <p:txBody>
          <a:bodyPr wrap="none" rtlCol="0">
            <a:spAutoFit/>
          </a:bodyPr>
          <a:lstStyle/>
          <a:p>
            <a:r>
              <a:rPr lang="en-US" dirty="0" smtClean="0"/>
              <a:t>Radiation Pressure force:</a:t>
            </a:r>
            <a:endParaRPr lang="en-US" dirty="0"/>
          </a:p>
        </p:txBody>
      </p:sp>
      <p:sp>
        <p:nvSpPr>
          <p:cNvPr id="16" name="TextBox 15"/>
          <p:cNvSpPr txBox="1"/>
          <p:nvPr/>
        </p:nvSpPr>
        <p:spPr>
          <a:xfrm>
            <a:off x="4195696" y="2534406"/>
            <a:ext cx="1739403" cy="369332"/>
          </a:xfrm>
          <a:prstGeom prst="rect">
            <a:avLst/>
          </a:prstGeom>
          <a:noFill/>
        </p:spPr>
        <p:txBody>
          <a:bodyPr wrap="none" rtlCol="0">
            <a:spAutoFit/>
          </a:bodyPr>
          <a:lstStyle/>
          <a:p>
            <a:r>
              <a:rPr lang="en-US" dirty="0" smtClean="0"/>
              <a:t>Force of Gravity:</a:t>
            </a:r>
            <a:endParaRPr lang="en-US" dirty="0"/>
          </a:p>
        </p:txBody>
      </p:sp>
      <p:sp>
        <p:nvSpPr>
          <p:cNvPr id="19" name="TextBox 18"/>
          <p:cNvSpPr txBox="1"/>
          <p:nvPr/>
        </p:nvSpPr>
        <p:spPr>
          <a:xfrm>
            <a:off x="4527970" y="3740614"/>
            <a:ext cx="1580030" cy="369332"/>
          </a:xfrm>
          <a:prstGeom prst="rect">
            <a:avLst/>
          </a:prstGeom>
          <a:noFill/>
        </p:spPr>
        <p:txBody>
          <a:bodyPr wrap="none" rtlCol="0">
            <a:spAutoFit/>
          </a:bodyPr>
          <a:lstStyle/>
          <a:p>
            <a:pPr algn="ctr"/>
            <a:r>
              <a:rPr lang="en-US" dirty="0" smtClean="0"/>
              <a:t>For oxide dust:</a:t>
            </a:r>
            <a:endParaRPr lang="en-US" dirty="0"/>
          </a:p>
        </p:txBody>
      </p:sp>
      <p:sp>
        <p:nvSpPr>
          <p:cNvPr id="21" name="TextBox 20"/>
          <p:cNvSpPr txBox="1"/>
          <p:nvPr/>
        </p:nvSpPr>
        <p:spPr>
          <a:xfrm>
            <a:off x="7002386" y="3752159"/>
            <a:ext cx="1722159" cy="369332"/>
          </a:xfrm>
          <a:prstGeom prst="rect">
            <a:avLst/>
          </a:prstGeom>
          <a:noFill/>
        </p:spPr>
        <p:txBody>
          <a:bodyPr wrap="none" rtlCol="0">
            <a:spAutoFit/>
          </a:bodyPr>
          <a:lstStyle/>
          <a:p>
            <a:pPr algn="ctr"/>
            <a:r>
              <a:rPr lang="en-US" dirty="0" smtClean="0"/>
              <a:t>For carbon dust:</a:t>
            </a:r>
            <a:endParaRPr lang="en-US" dirty="0"/>
          </a:p>
        </p:txBody>
      </p:sp>
      <p:sp>
        <p:nvSpPr>
          <p:cNvPr id="25" name="TextBox 24"/>
          <p:cNvSpPr txBox="1"/>
          <p:nvPr/>
        </p:nvSpPr>
        <p:spPr>
          <a:xfrm>
            <a:off x="5509348" y="4883725"/>
            <a:ext cx="2101507" cy="369332"/>
          </a:xfrm>
          <a:prstGeom prst="rect">
            <a:avLst/>
          </a:prstGeom>
          <a:noFill/>
        </p:spPr>
        <p:txBody>
          <a:bodyPr wrap="none" rtlCol="0">
            <a:spAutoFit/>
          </a:bodyPr>
          <a:lstStyle/>
          <a:p>
            <a:r>
              <a:rPr lang="en-US" dirty="0" smtClean="0"/>
              <a:t>Typical M</a:t>
            </a:r>
            <a:r>
              <a:rPr lang="en-US" baseline="-25000" dirty="0" smtClean="0"/>
              <a:t>AGB</a:t>
            </a:r>
            <a:r>
              <a:rPr lang="en-US" dirty="0" smtClean="0"/>
              <a:t>: 1-9 M</a:t>
            </a:r>
            <a:r>
              <a:rPr lang="en-US" baseline="-25000" dirty="0"/>
              <a:t>⊙</a:t>
            </a:r>
            <a:endParaRPr lang="en-US" dirty="0"/>
          </a:p>
        </p:txBody>
      </p:sp>
      <p:sp>
        <p:nvSpPr>
          <p:cNvPr id="26" name="TextBox 25"/>
          <p:cNvSpPr txBox="1"/>
          <p:nvPr/>
        </p:nvSpPr>
        <p:spPr>
          <a:xfrm>
            <a:off x="5524218" y="5287753"/>
            <a:ext cx="2057963" cy="369332"/>
          </a:xfrm>
          <a:prstGeom prst="rect">
            <a:avLst/>
          </a:prstGeom>
          <a:noFill/>
        </p:spPr>
        <p:txBody>
          <a:bodyPr wrap="none" rtlCol="0">
            <a:spAutoFit/>
          </a:bodyPr>
          <a:lstStyle/>
          <a:p>
            <a:r>
              <a:rPr lang="en-US" dirty="0" smtClean="0"/>
              <a:t>Typical L</a:t>
            </a:r>
            <a:r>
              <a:rPr lang="en-US" baseline="-25000" dirty="0" smtClean="0"/>
              <a:t>AGB</a:t>
            </a:r>
            <a:r>
              <a:rPr lang="en-US" dirty="0" smtClean="0"/>
              <a:t>: &gt; 10</a:t>
            </a:r>
            <a:r>
              <a:rPr lang="en-US" baseline="30000" dirty="0" smtClean="0"/>
              <a:t>3</a:t>
            </a:r>
            <a:r>
              <a:rPr lang="en-US" baseline="-25000" dirty="0" smtClean="0"/>
              <a:t> </a:t>
            </a:r>
            <a:r>
              <a:rPr lang="en-US" dirty="0" smtClean="0"/>
              <a:t>L</a:t>
            </a:r>
            <a:r>
              <a:rPr lang="en-US" baseline="-25000" dirty="0"/>
              <a:t>⊙</a:t>
            </a:r>
            <a:r>
              <a:rPr lang="en-US" dirty="0" smtClean="0"/>
              <a:t> </a:t>
            </a:r>
            <a:endParaRPr lang="en-US" dirty="0"/>
          </a:p>
        </p:txBody>
      </p:sp>
      <p:sp>
        <p:nvSpPr>
          <p:cNvPr id="29" name="TextBox 28"/>
          <p:cNvSpPr txBox="1"/>
          <p:nvPr/>
        </p:nvSpPr>
        <p:spPr>
          <a:xfrm>
            <a:off x="5397794" y="5784384"/>
            <a:ext cx="2184387" cy="369332"/>
          </a:xfrm>
          <a:prstGeom prst="rect">
            <a:avLst/>
          </a:prstGeom>
          <a:noFill/>
        </p:spPr>
        <p:txBody>
          <a:bodyPr wrap="none" rtlCol="0">
            <a:spAutoFit/>
          </a:bodyPr>
          <a:lstStyle/>
          <a:p>
            <a:r>
              <a:rPr lang="en-US" dirty="0" smtClean="0"/>
              <a:t>10</a:t>
            </a:r>
            <a:r>
              <a:rPr lang="en-US" baseline="30000" dirty="0" smtClean="0"/>
              <a:t>3</a:t>
            </a:r>
            <a:r>
              <a:rPr lang="en-US" dirty="0" smtClean="0"/>
              <a:t> &gt;&gt;&gt;&gt;&gt; 150 or 300</a:t>
            </a:r>
            <a:endParaRPr lang="en-US" dirty="0"/>
          </a:p>
        </p:txBody>
      </p:sp>
      <p:sp>
        <p:nvSpPr>
          <p:cNvPr id="30" name="TextBox 29"/>
          <p:cNvSpPr txBox="1"/>
          <p:nvPr/>
        </p:nvSpPr>
        <p:spPr>
          <a:xfrm>
            <a:off x="7626442" y="5784384"/>
            <a:ext cx="389850" cy="369332"/>
          </a:xfrm>
          <a:prstGeom prst="rect">
            <a:avLst/>
          </a:prstGeom>
          <a:noFill/>
        </p:spPr>
        <p:txBody>
          <a:bodyPr wrap="none" rtlCol="0">
            <a:spAutoFit/>
          </a:bodyPr>
          <a:lstStyle/>
          <a:p>
            <a:r>
              <a:rPr lang="en-US" dirty="0" smtClean="0">
                <a:latin typeface="Zapf Dingbats"/>
                <a:ea typeface="Zapf Dingbats"/>
                <a:cs typeface="Zapf Dingbats"/>
                <a:sym typeface="Zapf Dingbats"/>
              </a:rPr>
              <a:t>✔</a:t>
            </a:r>
            <a:endParaRPr lang="en-US" dirty="0"/>
          </a:p>
        </p:txBody>
      </p:sp>
      <p:graphicFrame>
        <p:nvGraphicFramePr>
          <p:cNvPr id="31" name="Object 30"/>
          <p:cNvGraphicFramePr>
            <a:graphicFrameLocks noChangeAspect="1"/>
          </p:cNvGraphicFramePr>
          <p:nvPr>
            <p:extLst>
              <p:ext uri="{D42A27DB-BD31-4B8C-83A1-F6EECF244321}">
                <p14:modId xmlns:p14="http://schemas.microsoft.com/office/powerpoint/2010/main" val="564825575"/>
              </p:ext>
            </p:extLst>
          </p:nvPr>
        </p:nvGraphicFramePr>
        <p:xfrm>
          <a:off x="6725446" y="2102031"/>
          <a:ext cx="1748041" cy="386195"/>
        </p:xfrm>
        <a:graphic>
          <a:graphicData uri="http://schemas.openxmlformats.org/presentationml/2006/ole">
            <mc:AlternateContent xmlns:mc="http://schemas.openxmlformats.org/markup-compatibility/2006">
              <mc:Choice xmlns:v="urn:schemas-microsoft-com:vml" Requires="v">
                <p:oleObj spid="_x0000_s15950" name="Equation" r:id="rId5" imgW="1092200" imgH="241300" progId="Equation.3">
                  <p:embed/>
                </p:oleObj>
              </mc:Choice>
              <mc:Fallback>
                <p:oleObj name="Equation" r:id="rId5" imgW="1092200" imgH="241300" progId="Equation.3">
                  <p:embed/>
                  <p:pic>
                    <p:nvPicPr>
                      <p:cNvPr id="0" name=""/>
                      <p:cNvPicPr/>
                      <p:nvPr/>
                    </p:nvPicPr>
                    <p:blipFill>
                      <a:blip r:embed="rId6"/>
                      <a:stretch>
                        <a:fillRect/>
                      </a:stretch>
                    </p:blipFill>
                    <p:spPr>
                      <a:xfrm>
                        <a:off x="6725446" y="2102031"/>
                        <a:ext cx="1748041" cy="386195"/>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688606652"/>
              </p:ext>
            </p:extLst>
          </p:nvPr>
        </p:nvGraphicFramePr>
        <p:xfrm>
          <a:off x="6725446" y="2505241"/>
          <a:ext cx="1360487" cy="385763"/>
        </p:xfrm>
        <a:graphic>
          <a:graphicData uri="http://schemas.openxmlformats.org/presentationml/2006/ole">
            <mc:AlternateContent xmlns:mc="http://schemas.openxmlformats.org/markup-compatibility/2006">
              <mc:Choice xmlns:v="urn:schemas-microsoft-com:vml" Requires="v">
                <p:oleObj spid="_x0000_s15951" name="Equation" r:id="rId7" imgW="850900" imgH="241300" progId="Equation.3">
                  <p:embed/>
                </p:oleObj>
              </mc:Choice>
              <mc:Fallback>
                <p:oleObj name="Equation" r:id="rId7" imgW="850900" imgH="241300" progId="Equation.3">
                  <p:embed/>
                  <p:pic>
                    <p:nvPicPr>
                      <p:cNvPr id="0" name=""/>
                      <p:cNvPicPr/>
                      <p:nvPr/>
                    </p:nvPicPr>
                    <p:blipFill>
                      <a:blip r:embed="rId8"/>
                      <a:stretch>
                        <a:fillRect/>
                      </a:stretch>
                    </p:blipFill>
                    <p:spPr>
                      <a:xfrm>
                        <a:off x="6725446" y="2505241"/>
                        <a:ext cx="1360487" cy="385763"/>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3821814143"/>
              </p:ext>
            </p:extLst>
          </p:nvPr>
        </p:nvGraphicFramePr>
        <p:xfrm>
          <a:off x="6151282" y="2976568"/>
          <a:ext cx="792163" cy="346075"/>
        </p:xfrm>
        <a:graphic>
          <a:graphicData uri="http://schemas.openxmlformats.org/presentationml/2006/ole">
            <mc:AlternateContent xmlns:mc="http://schemas.openxmlformats.org/markup-compatibility/2006">
              <mc:Choice xmlns:v="urn:schemas-microsoft-com:vml" Requires="v">
                <p:oleObj spid="_x0000_s15952" name="Equation" r:id="rId9" imgW="495300" imgH="215900" progId="Equation.3">
                  <p:embed/>
                </p:oleObj>
              </mc:Choice>
              <mc:Fallback>
                <p:oleObj name="Equation" r:id="rId9" imgW="495300" imgH="215900" progId="Equation.3">
                  <p:embed/>
                  <p:pic>
                    <p:nvPicPr>
                      <p:cNvPr id="0" name=""/>
                      <p:cNvPicPr/>
                      <p:nvPr/>
                    </p:nvPicPr>
                    <p:blipFill>
                      <a:blip r:embed="rId10"/>
                      <a:stretch>
                        <a:fillRect/>
                      </a:stretch>
                    </p:blipFill>
                    <p:spPr>
                      <a:xfrm>
                        <a:off x="6151282" y="2976568"/>
                        <a:ext cx="792163" cy="346075"/>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751845486"/>
              </p:ext>
            </p:extLst>
          </p:nvPr>
        </p:nvGraphicFramePr>
        <p:xfrm>
          <a:off x="6151282" y="3391913"/>
          <a:ext cx="1747838" cy="346075"/>
        </p:xfrm>
        <a:graphic>
          <a:graphicData uri="http://schemas.openxmlformats.org/presentationml/2006/ole">
            <mc:AlternateContent xmlns:mc="http://schemas.openxmlformats.org/markup-compatibility/2006">
              <mc:Choice xmlns:v="urn:schemas-microsoft-com:vml" Requires="v">
                <p:oleObj spid="_x0000_s15953" name="Equation" r:id="rId11" imgW="1092200" imgH="215900" progId="Equation.3">
                  <p:embed/>
                </p:oleObj>
              </mc:Choice>
              <mc:Fallback>
                <p:oleObj name="Equation" r:id="rId11" imgW="1092200" imgH="215900" progId="Equation.3">
                  <p:embed/>
                  <p:pic>
                    <p:nvPicPr>
                      <p:cNvPr id="0" name=""/>
                      <p:cNvPicPr/>
                      <p:nvPr/>
                    </p:nvPicPr>
                    <p:blipFill>
                      <a:blip r:embed="rId12"/>
                      <a:stretch>
                        <a:fillRect/>
                      </a:stretch>
                    </p:blipFill>
                    <p:spPr>
                      <a:xfrm>
                        <a:off x="6151282" y="3391913"/>
                        <a:ext cx="1747838" cy="346075"/>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1337506355"/>
              </p:ext>
            </p:extLst>
          </p:nvPr>
        </p:nvGraphicFramePr>
        <p:xfrm>
          <a:off x="4505045" y="4077377"/>
          <a:ext cx="1646237" cy="692150"/>
        </p:xfrm>
        <a:graphic>
          <a:graphicData uri="http://schemas.openxmlformats.org/presentationml/2006/ole">
            <mc:AlternateContent xmlns:mc="http://schemas.openxmlformats.org/markup-compatibility/2006">
              <mc:Choice xmlns:v="urn:schemas-microsoft-com:vml" Requires="v">
                <p:oleObj spid="_x0000_s15954" name="Equation" r:id="rId13" imgW="1028700" imgH="431800" progId="Equation.3">
                  <p:embed/>
                </p:oleObj>
              </mc:Choice>
              <mc:Fallback>
                <p:oleObj name="Equation" r:id="rId13" imgW="1028700" imgH="431800" progId="Equation.3">
                  <p:embed/>
                  <p:pic>
                    <p:nvPicPr>
                      <p:cNvPr id="0" name=""/>
                      <p:cNvPicPr/>
                      <p:nvPr/>
                    </p:nvPicPr>
                    <p:blipFill>
                      <a:blip r:embed="rId14"/>
                      <a:stretch>
                        <a:fillRect/>
                      </a:stretch>
                    </p:blipFill>
                    <p:spPr>
                      <a:xfrm>
                        <a:off x="4505045" y="4077377"/>
                        <a:ext cx="1646237" cy="692150"/>
                      </a:xfrm>
                      <a:prstGeom prst="rect">
                        <a:avLst/>
                      </a:prstGeom>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3999494037"/>
              </p:ext>
            </p:extLst>
          </p:nvPr>
        </p:nvGraphicFramePr>
        <p:xfrm>
          <a:off x="7061200" y="4077377"/>
          <a:ext cx="1625600" cy="692150"/>
        </p:xfrm>
        <a:graphic>
          <a:graphicData uri="http://schemas.openxmlformats.org/presentationml/2006/ole">
            <mc:AlternateContent xmlns:mc="http://schemas.openxmlformats.org/markup-compatibility/2006">
              <mc:Choice xmlns:v="urn:schemas-microsoft-com:vml" Requires="v">
                <p:oleObj spid="_x0000_s15955" name="Equation" r:id="rId15" imgW="1016000" imgH="431800" progId="Equation.3">
                  <p:embed/>
                </p:oleObj>
              </mc:Choice>
              <mc:Fallback>
                <p:oleObj name="Equation" r:id="rId15" imgW="1016000" imgH="431800" progId="Equation.3">
                  <p:embed/>
                  <p:pic>
                    <p:nvPicPr>
                      <p:cNvPr id="0" name=""/>
                      <p:cNvPicPr/>
                      <p:nvPr/>
                    </p:nvPicPr>
                    <p:blipFill>
                      <a:blip r:embed="rId16"/>
                      <a:stretch>
                        <a:fillRect/>
                      </a:stretch>
                    </p:blipFill>
                    <p:spPr>
                      <a:xfrm>
                        <a:off x="7061200" y="4077377"/>
                        <a:ext cx="1625600" cy="692150"/>
                      </a:xfrm>
                      <a:prstGeom prst="rect">
                        <a:avLst/>
                      </a:prstGeom>
                    </p:spPr>
                  </p:pic>
                </p:oleObj>
              </mc:Fallback>
            </mc:AlternateContent>
          </a:graphicData>
        </a:graphic>
      </p:graphicFrame>
    </p:spTree>
    <p:extLst>
      <p:ext uri="{BB962C8B-B14F-4D97-AF65-F5344CB8AC3E}">
        <p14:creationId xmlns:p14="http://schemas.microsoft.com/office/powerpoint/2010/main" val="10158179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1" grpId="0"/>
      <p:bldP spid="25" grpId="0"/>
      <p:bldP spid="26" grpId="0"/>
      <p:bldP spid="29" grpId="0"/>
      <p:bldP spid="3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518" y="1355183"/>
            <a:ext cx="3652981" cy="4938712"/>
          </a:xfrm>
        </p:spPr>
        <p:txBody>
          <a:bodyPr>
            <a:normAutofit/>
          </a:bodyPr>
          <a:lstStyle/>
          <a:p>
            <a:r>
              <a:rPr lang="en-US" sz="2800" dirty="0" smtClean="0"/>
              <a:t>Radiation can only drive dust </a:t>
            </a:r>
            <a:r>
              <a:rPr lang="en-US" sz="2800" b="1" i="1" dirty="0" smtClean="0"/>
              <a:t>if </a:t>
            </a:r>
            <a:r>
              <a:rPr lang="en-US" sz="2800" dirty="0" smtClean="0"/>
              <a:t>dust has formed</a:t>
            </a:r>
          </a:p>
          <a:p>
            <a:r>
              <a:rPr lang="en-US" sz="2800" dirty="0" smtClean="0"/>
              <a:t>At star surface, </a:t>
            </a:r>
            <a:br>
              <a:rPr lang="en-US" sz="2800" dirty="0" smtClean="0"/>
            </a:br>
            <a:r>
              <a:rPr lang="en-US" sz="2800" dirty="0" err="1" smtClean="0"/>
              <a:t>T</a:t>
            </a:r>
            <a:r>
              <a:rPr lang="en-US" sz="2800" baseline="-25000" dirty="0" err="1" smtClean="0"/>
              <a:t>eff</a:t>
            </a:r>
            <a:r>
              <a:rPr lang="en-US" sz="2800" dirty="0" smtClean="0"/>
              <a:t> ≈ 3000 K</a:t>
            </a:r>
          </a:p>
          <a:p>
            <a:r>
              <a:rPr lang="en-US" sz="2800" dirty="0" smtClean="0"/>
              <a:t>Oxide/carbon dust sublimates at 1200-1500 K</a:t>
            </a:r>
          </a:p>
          <a:p>
            <a:r>
              <a:rPr lang="en-US" sz="2800" dirty="0" smtClean="0"/>
              <a:t>Dust can’t form at surface!</a:t>
            </a:r>
            <a:endParaRPr lang="en-US" sz="2800" dirty="0"/>
          </a:p>
        </p:txBody>
      </p:sp>
      <p:sp>
        <p:nvSpPr>
          <p:cNvPr id="5" name="Slide Number Placeholder 4"/>
          <p:cNvSpPr>
            <a:spLocks noGrp="1"/>
          </p:cNvSpPr>
          <p:nvPr>
            <p:ph type="sldNum" sz="quarter" idx="12"/>
          </p:nvPr>
        </p:nvSpPr>
        <p:spPr/>
        <p:txBody>
          <a:bodyPr/>
          <a:lstStyle/>
          <a:p>
            <a:fld id="{2AEA1A1E-F5B2-6F40-9B1C-BBBBCA62E90C}" type="slidenum">
              <a:rPr lang="en-US" smtClean="0"/>
              <a:t>67</a:t>
            </a:fld>
            <a:endParaRPr lang="en-US"/>
          </a:p>
        </p:txBody>
      </p:sp>
      <p:pic>
        <p:nvPicPr>
          <p:cNvPr id="6" name="Picture 5" descr="solar_wind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Title 1"/>
          <p:cNvSpPr>
            <a:spLocks noGrp="1"/>
          </p:cNvSpPr>
          <p:nvPr>
            <p:ph type="title"/>
          </p:nvPr>
        </p:nvSpPr>
        <p:spPr/>
        <p:txBody>
          <a:bodyPr/>
          <a:lstStyle/>
          <a:p>
            <a:r>
              <a:rPr lang="en-US" dirty="0" smtClean="0">
                <a:solidFill>
                  <a:srgbClr val="FF0000"/>
                </a:solidFill>
              </a:rPr>
              <a:t>Dust-driven</a:t>
            </a:r>
            <a:r>
              <a:rPr lang="en-US" dirty="0" smtClean="0"/>
              <a:t> Winds</a:t>
            </a:r>
            <a:endParaRPr lang="en-US" dirty="0"/>
          </a:p>
        </p:txBody>
      </p:sp>
      <p:sp>
        <p:nvSpPr>
          <p:cNvPr id="8" name="Footer Placeholder 3"/>
          <p:cNvSpPr>
            <a:spLocks noGrp="1"/>
          </p:cNvSpPr>
          <p:nvPr>
            <p:ph type="ftr" sz="quarter" idx="11"/>
          </p:nvPr>
        </p:nvSpPr>
        <p:spPr/>
        <p:txBody>
          <a:bodyPr/>
          <a:lstStyle/>
          <a:p>
            <a:r>
              <a:rPr lang="en-US" dirty="0" smtClean="0"/>
              <a:t>Winds and Mass Loss</a:t>
            </a:r>
            <a:endParaRPr lang="en-US" dirty="0"/>
          </a:p>
        </p:txBody>
      </p:sp>
      <p:sp>
        <p:nvSpPr>
          <p:cNvPr id="9" name="Rectangle 8"/>
          <p:cNvSpPr/>
          <p:nvPr/>
        </p:nvSpPr>
        <p:spPr>
          <a:xfrm>
            <a:off x="3882525" y="1391727"/>
            <a:ext cx="5137727" cy="4816907"/>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022366" y="1547441"/>
            <a:ext cx="2591248" cy="646331"/>
          </a:xfrm>
          <a:prstGeom prst="rect">
            <a:avLst/>
          </a:prstGeom>
          <a:noFill/>
        </p:spPr>
        <p:txBody>
          <a:bodyPr wrap="square" rtlCol="0">
            <a:spAutoFit/>
          </a:bodyPr>
          <a:lstStyle/>
          <a:p>
            <a:r>
              <a:rPr lang="en-US" dirty="0" smtClean="0"/>
              <a:t>Energy absorbed by </a:t>
            </a:r>
            <a:br>
              <a:rPr lang="en-US" dirty="0" smtClean="0"/>
            </a:br>
            <a:r>
              <a:rPr lang="en-US" dirty="0" smtClean="0"/>
              <a:t>dust grain per second:</a:t>
            </a:r>
            <a:endParaRPr lang="en-US" baseline="-25000" dirty="0"/>
          </a:p>
        </p:txBody>
      </p:sp>
      <p:sp>
        <p:nvSpPr>
          <p:cNvPr id="12" name="TextBox 11"/>
          <p:cNvSpPr txBox="1"/>
          <p:nvPr/>
        </p:nvSpPr>
        <p:spPr>
          <a:xfrm>
            <a:off x="4022366" y="2421616"/>
            <a:ext cx="2270724" cy="646331"/>
          </a:xfrm>
          <a:prstGeom prst="rect">
            <a:avLst/>
          </a:prstGeom>
          <a:noFill/>
        </p:spPr>
        <p:txBody>
          <a:bodyPr wrap="none" rtlCol="0">
            <a:spAutoFit/>
          </a:bodyPr>
          <a:lstStyle/>
          <a:p>
            <a:r>
              <a:rPr lang="en-US" dirty="0" smtClean="0"/>
              <a:t>Energy emitted by </a:t>
            </a:r>
            <a:br>
              <a:rPr lang="en-US" dirty="0" smtClean="0"/>
            </a:br>
            <a:r>
              <a:rPr lang="en-US" dirty="0" smtClean="0"/>
              <a:t>dust grain per second:</a:t>
            </a:r>
            <a:endParaRPr lang="en-US" baseline="-25000" dirty="0"/>
          </a:p>
        </p:txBody>
      </p:sp>
      <p:graphicFrame>
        <p:nvGraphicFramePr>
          <p:cNvPr id="19" name="Object 18"/>
          <p:cNvGraphicFramePr>
            <a:graphicFrameLocks noChangeAspect="1"/>
          </p:cNvGraphicFramePr>
          <p:nvPr>
            <p:extLst>
              <p:ext uri="{D42A27DB-BD31-4B8C-83A1-F6EECF244321}">
                <p14:modId xmlns:p14="http://schemas.microsoft.com/office/powerpoint/2010/main" val="57285337"/>
              </p:ext>
            </p:extLst>
          </p:nvPr>
        </p:nvGraphicFramePr>
        <p:xfrm>
          <a:off x="6445897" y="4912240"/>
          <a:ext cx="2366050" cy="979055"/>
        </p:xfrm>
        <a:graphic>
          <a:graphicData uri="http://schemas.openxmlformats.org/presentationml/2006/ole">
            <mc:AlternateContent xmlns:mc="http://schemas.openxmlformats.org/markup-compatibility/2006">
              <mc:Choice xmlns:v="urn:schemas-microsoft-com:vml" Requires="v">
                <p:oleObj spid="_x0000_s20572" name="Equation" r:id="rId5" imgW="1104900" imgH="457200" progId="Equation.3">
                  <p:embed/>
                </p:oleObj>
              </mc:Choice>
              <mc:Fallback>
                <p:oleObj name="Equation" r:id="rId5" imgW="1104900" imgH="457200" progId="Equation.3">
                  <p:embed/>
                  <p:pic>
                    <p:nvPicPr>
                      <p:cNvPr id="0" name=""/>
                      <p:cNvPicPr/>
                      <p:nvPr/>
                    </p:nvPicPr>
                    <p:blipFill>
                      <a:blip r:embed="rId6"/>
                      <a:stretch>
                        <a:fillRect/>
                      </a:stretch>
                    </p:blipFill>
                    <p:spPr>
                      <a:xfrm>
                        <a:off x="6445897" y="4912240"/>
                        <a:ext cx="2366050" cy="979055"/>
                      </a:xfrm>
                      <a:prstGeom prst="rect">
                        <a:avLst/>
                      </a:prstGeom>
                    </p:spPr>
                  </p:pic>
                </p:oleObj>
              </mc:Fallback>
            </mc:AlternateContent>
          </a:graphicData>
        </a:graphic>
      </p:graphicFrame>
      <p:sp>
        <p:nvSpPr>
          <p:cNvPr id="20" name="TextBox 19"/>
          <p:cNvSpPr txBox="1"/>
          <p:nvPr/>
        </p:nvSpPr>
        <p:spPr>
          <a:xfrm>
            <a:off x="4390524" y="5253987"/>
            <a:ext cx="999793" cy="369332"/>
          </a:xfrm>
          <a:prstGeom prst="rect">
            <a:avLst/>
          </a:prstGeom>
          <a:noFill/>
        </p:spPr>
        <p:txBody>
          <a:bodyPr wrap="none" rtlCol="0">
            <a:spAutoFit/>
          </a:bodyPr>
          <a:lstStyle/>
          <a:p>
            <a:r>
              <a:rPr lang="en-US" dirty="0" smtClean="0"/>
              <a:t>And so…</a:t>
            </a:r>
            <a:endParaRPr lang="en-US" dirty="0"/>
          </a:p>
        </p:txBody>
      </p:sp>
      <p:graphicFrame>
        <p:nvGraphicFramePr>
          <p:cNvPr id="21" name="Object 20"/>
          <p:cNvGraphicFramePr>
            <a:graphicFrameLocks noChangeAspect="1"/>
          </p:cNvGraphicFramePr>
          <p:nvPr>
            <p:extLst>
              <p:ext uri="{D42A27DB-BD31-4B8C-83A1-F6EECF244321}">
                <p14:modId xmlns:p14="http://schemas.microsoft.com/office/powerpoint/2010/main" val="3281337243"/>
              </p:ext>
            </p:extLst>
          </p:nvPr>
        </p:nvGraphicFramePr>
        <p:xfrm>
          <a:off x="6614116" y="1547441"/>
          <a:ext cx="2377986" cy="806630"/>
        </p:xfrm>
        <a:graphic>
          <a:graphicData uri="http://schemas.openxmlformats.org/presentationml/2006/ole">
            <mc:AlternateContent xmlns:mc="http://schemas.openxmlformats.org/markup-compatibility/2006">
              <mc:Choice xmlns:v="urn:schemas-microsoft-com:vml" Requires="v">
                <p:oleObj spid="_x0000_s20573" name="Equation" r:id="rId7" imgW="1346200" imgH="457200" progId="Equation.3">
                  <p:embed/>
                </p:oleObj>
              </mc:Choice>
              <mc:Fallback>
                <p:oleObj name="Equation" r:id="rId7" imgW="1346200" imgH="457200" progId="Equation.3">
                  <p:embed/>
                  <p:pic>
                    <p:nvPicPr>
                      <p:cNvPr id="0" name=""/>
                      <p:cNvPicPr/>
                      <p:nvPr/>
                    </p:nvPicPr>
                    <p:blipFill>
                      <a:blip r:embed="rId8"/>
                      <a:stretch>
                        <a:fillRect/>
                      </a:stretch>
                    </p:blipFill>
                    <p:spPr>
                      <a:xfrm>
                        <a:off x="6614116" y="1547441"/>
                        <a:ext cx="2377986" cy="80663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3038116450"/>
              </p:ext>
            </p:extLst>
          </p:nvPr>
        </p:nvGraphicFramePr>
        <p:xfrm>
          <a:off x="6604808" y="2525524"/>
          <a:ext cx="1656031" cy="454436"/>
        </p:xfrm>
        <a:graphic>
          <a:graphicData uri="http://schemas.openxmlformats.org/presentationml/2006/ole">
            <mc:AlternateContent xmlns:mc="http://schemas.openxmlformats.org/markup-compatibility/2006">
              <mc:Choice xmlns:v="urn:schemas-microsoft-com:vml" Requires="v">
                <p:oleObj spid="_x0000_s20574" name="Equation" r:id="rId9" imgW="876300" imgH="241300" progId="Equation.3">
                  <p:embed/>
                </p:oleObj>
              </mc:Choice>
              <mc:Fallback>
                <p:oleObj name="Equation" r:id="rId9" imgW="876300" imgH="241300" progId="Equation.3">
                  <p:embed/>
                  <p:pic>
                    <p:nvPicPr>
                      <p:cNvPr id="0" name=""/>
                      <p:cNvPicPr/>
                      <p:nvPr/>
                    </p:nvPicPr>
                    <p:blipFill>
                      <a:blip r:embed="rId10"/>
                      <a:stretch>
                        <a:fillRect/>
                      </a:stretch>
                    </p:blipFill>
                    <p:spPr>
                      <a:xfrm>
                        <a:off x="6604808" y="2525524"/>
                        <a:ext cx="1656031" cy="454436"/>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2395681917"/>
              </p:ext>
            </p:extLst>
          </p:nvPr>
        </p:nvGraphicFramePr>
        <p:xfrm>
          <a:off x="5582095" y="3317058"/>
          <a:ext cx="1444563" cy="521721"/>
        </p:xfrm>
        <a:graphic>
          <a:graphicData uri="http://schemas.openxmlformats.org/presentationml/2006/ole">
            <mc:AlternateContent xmlns:mc="http://schemas.openxmlformats.org/markup-compatibility/2006">
              <mc:Choice xmlns:v="urn:schemas-microsoft-com:vml" Requires="v">
                <p:oleObj spid="_x0000_s20575" name="Equation" r:id="rId11" imgW="596900" imgH="215900" progId="Equation.3">
                  <p:embed/>
                </p:oleObj>
              </mc:Choice>
              <mc:Fallback>
                <p:oleObj name="Equation" r:id="rId11" imgW="596900" imgH="215900" progId="Equation.3">
                  <p:embed/>
                  <p:pic>
                    <p:nvPicPr>
                      <p:cNvPr id="0" name=""/>
                      <p:cNvPicPr/>
                      <p:nvPr/>
                    </p:nvPicPr>
                    <p:blipFill>
                      <a:blip r:embed="rId12"/>
                      <a:stretch>
                        <a:fillRect/>
                      </a:stretch>
                    </p:blipFill>
                    <p:spPr>
                      <a:xfrm>
                        <a:off x="5582095" y="3317058"/>
                        <a:ext cx="1444563" cy="521721"/>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734226155"/>
              </p:ext>
            </p:extLst>
          </p:nvPr>
        </p:nvGraphicFramePr>
        <p:xfrm>
          <a:off x="5563338" y="3906845"/>
          <a:ext cx="1415311" cy="470982"/>
        </p:xfrm>
        <a:graphic>
          <a:graphicData uri="http://schemas.openxmlformats.org/presentationml/2006/ole">
            <mc:AlternateContent xmlns:mc="http://schemas.openxmlformats.org/markup-compatibility/2006">
              <mc:Choice xmlns:v="urn:schemas-microsoft-com:vml" Requires="v">
                <p:oleObj spid="_x0000_s20576" name="Equation" r:id="rId13" imgW="647700" imgH="215900" progId="Equation.3">
                  <p:embed/>
                </p:oleObj>
              </mc:Choice>
              <mc:Fallback>
                <p:oleObj name="Equation" r:id="rId13" imgW="647700" imgH="215900" progId="Equation.3">
                  <p:embed/>
                  <p:pic>
                    <p:nvPicPr>
                      <p:cNvPr id="0" name=""/>
                      <p:cNvPicPr/>
                      <p:nvPr/>
                    </p:nvPicPr>
                    <p:blipFill>
                      <a:blip r:embed="rId14"/>
                      <a:stretch>
                        <a:fillRect/>
                      </a:stretch>
                    </p:blipFill>
                    <p:spPr>
                      <a:xfrm>
                        <a:off x="5563338" y="3906845"/>
                        <a:ext cx="1415311" cy="470982"/>
                      </a:xfrm>
                      <a:prstGeom prst="rect">
                        <a:avLst/>
                      </a:prstGeom>
                    </p:spPr>
                  </p:pic>
                </p:oleObj>
              </mc:Fallback>
            </mc:AlternateContent>
          </a:graphicData>
        </a:graphic>
      </p:graphicFrame>
      <p:sp>
        <p:nvSpPr>
          <p:cNvPr id="17" name="Oval 16"/>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38170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68</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38" name="Group 37"/>
          <p:cNvGrpSpPr/>
          <p:nvPr/>
        </p:nvGrpSpPr>
        <p:grpSpPr>
          <a:xfrm>
            <a:off x="7440619" y="0"/>
            <a:ext cx="1703381" cy="1264177"/>
            <a:chOff x="7440619" y="0"/>
            <a:chExt cx="1703381" cy="1264177"/>
          </a:xfrm>
        </p:grpSpPr>
        <p:sp>
          <p:nvSpPr>
            <p:cNvPr id="39" name="Rectangle 38"/>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stellar_lifetime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415" y="1573032"/>
            <a:ext cx="5938204" cy="4271340"/>
          </a:xfrm>
          <a:prstGeom prst="rect">
            <a:avLst/>
          </a:prstGeom>
          <a:ln>
            <a:solidFill>
              <a:srgbClr val="000000"/>
            </a:solidFill>
          </a:ln>
        </p:spPr>
      </p:pic>
      <p:sp>
        <p:nvSpPr>
          <p:cNvPr id="9" name="TextBox 8"/>
          <p:cNvSpPr txBox="1"/>
          <p:nvPr/>
        </p:nvSpPr>
        <p:spPr>
          <a:xfrm>
            <a:off x="2354277" y="5936789"/>
            <a:ext cx="4271722" cy="276999"/>
          </a:xfrm>
          <a:prstGeom prst="rect">
            <a:avLst/>
          </a:prstGeom>
          <a:noFill/>
        </p:spPr>
        <p:txBody>
          <a:bodyPr wrap="none" rtlCol="0">
            <a:spAutoFit/>
          </a:bodyPr>
          <a:lstStyle/>
          <a:p>
            <a:r>
              <a:rPr lang="en-US" sz="1200" i="1" dirty="0"/>
              <a:t>Credit: http://</a:t>
            </a:r>
            <a:r>
              <a:rPr lang="en-US" sz="1200" i="1" dirty="0" err="1"/>
              <a:t>astro.berkeley.edu</a:t>
            </a:r>
            <a:r>
              <a:rPr lang="en-US" sz="1200" i="1" dirty="0"/>
              <a:t>/~</a:t>
            </a:r>
            <a:r>
              <a:rPr lang="en-US" sz="1200" i="1" dirty="0" err="1"/>
              <a:t>dperley</a:t>
            </a:r>
            <a:r>
              <a:rPr lang="en-US" sz="1200" i="1" dirty="0"/>
              <a:t>/</a:t>
            </a:r>
            <a:r>
              <a:rPr lang="en-US" sz="1200" i="1" dirty="0" err="1"/>
              <a:t>univage</a:t>
            </a:r>
            <a:r>
              <a:rPr lang="en-US" sz="1200" i="1" dirty="0"/>
              <a:t>/</a:t>
            </a:r>
            <a:r>
              <a:rPr lang="en-US" sz="1200" i="1" dirty="0" err="1"/>
              <a:t>univage.html</a:t>
            </a:r>
            <a:endParaRPr lang="en-US" sz="1200" i="1" dirty="0"/>
          </a:p>
        </p:txBody>
      </p:sp>
      <p:sp>
        <p:nvSpPr>
          <p:cNvPr id="10" name="TextBox 9"/>
          <p:cNvSpPr txBox="1"/>
          <p:nvPr/>
        </p:nvSpPr>
        <p:spPr>
          <a:xfrm>
            <a:off x="2354277" y="4678924"/>
            <a:ext cx="2360216" cy="369332"/>
          </a:xfrm>
          <a:prstGeom prst="rect">
            <a:avLst/>
          </a:prstGeom>
          <a:solidFill>
            <a:schemeClr val="bg1">
              <a:lumMod val="85000"/>
            </a:schemeClr>
          </a:solidFill>
          <a:ln>
            <a:solidFill>
              <a:srgbClr val="000000"/>
            </a:solidFill>
          </a:ln>
        </p:spPr>
        <p:txBody>
          <a:bodyPr wrap="none" rtlCol="0">
            <a:spAutoFit/>
          </a:bodyPr>
          <a:lstStyle/>
          <a:p>
            <a:r>
              <a:rPr lang="en-US" b="1" dirty="0" smtClean="0"/>
              <a:t>*1 </a:t>
            </a:r>
            <a:r>
              <a:rPr lang="en-US" b="1" dirty="0" err="1" smtClean="0"/>
              <a:t>Gyr</a:t>
            </a:r>
            <a:r>
              <a:rPr lang="en-US" b="1" dirty="0" smtClean="0"/>
              <a:t> = 1 billion years</a:t>
            </a:r>
            <a:endParaRPr lang="en-US" b="1" dirty="0"/>
          </a:p>
        </p:txBody>
      </p:sp>
    </p:spTree>
    <p:extLst>
      <p:ext uri="{BB962C8B-B14F-4D97-AF65-F5344CB8AC3E}">
        <p14:creationId xmlns:p14="http://schemas.microsoft.com/office/powerpoint/2010/main" val="286089132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600200"/>
          </a:xfrm>
        </p:spPr>
        <p:txBody>
          <a:bodyPr>
            <a:normAutofit/>
          </a:bodyPr>
          <a:lstStyle/>
          <a:p>
            <a:r>
              <a:rPr lang="en-US" dirty="0" smtClean="0"/>
              <a:t>Motivations:</a:t>
            </a:r>
            <a:br>
              <a:rPr lang="en-US" dirty="0" smtClean="0"/>
            </a:br>
            <a:r>
              <a:rPr lang="en-US" dirty="0" smtClean="0"/>
              <a:t>Enrich Galaxies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a:t>
            </a:fld>
            <a:endParaRPr lang="en-US"/>
          </a:p>
        </p:txBody>
      </p:sp>
      <p:sp>
        <p:nvSpPr>
          <p:cNvPr id="8" name="Footer Placeholder 3"/>
          <p:cNvSpPr>
            <a:spLocks noGrp="1"/>
          </p:cNvSpPr>
          <p:nvPr>
            <p:ph type="ftr" sz="quarter" idx="11"/>
          </p:nvPr>
        </p:nvSpPr>
        <p:spPr>
          <a:xfrm>
            <a:off x="3124200" y="6356350"/>
            <a:ext cx="2895600" cy="365125"/>
          </a:xfrm>
        </p:spPr>
        <p:txBody>
          <a:bodyPr/>
          <a:lstStyle/>
          <a:p>
            <a:r>
              <a:rPr lang="en-US" dirty="0" smtClean="0"/>
              <a:t>Why Does This Matter?</a:t>
            </a:r>
            <a:endParaRPr lang="en-US" dirty="0"/>
          </a:p>
        </p:txBody>
      </p:sp>
      <p:sp>
        <p:nvSpPr>
          <p:cNvPr id="4" name="Content Placeholder 3"/>
          <p:cNvSpPr>
            <a:spLocks noGrp="1"/>
          </p:cNvSpPr>
          <p:nvPr>
            <p:ph idx="1"/>
          </p:nvPr>
        </p:nvSpPr>
        <p:spPr>
          <a:xfrm>
            <a:off x="4714768" y="1593248"/>
            <a:ext cx="4429232" cy="4227752"/>
          </a:xfrm>
        </p:spPr>
        <p:txBody>
          <a:bodyPr>
            <a:noAutofit/>
          </a:bodyPr>
          <a:lstStyle/>
          <a:p>
            <a:pPr>
              <a:spcAft>
                <a:spcPts val="1800"/>
              </a:spcAft>
            </a:pPr>
            <a:r>
              <a:rPr lang="en-US" sz="2600" dirty="0" smtClean="0"/>
              <a:t>Winds replenish overall dust/gas budget of galaxies</a:t>
            </a:r>
          </a:p>
          <a:p>
            <a:pPr>
              <a:spcAft>
                <a:spcPts val="1800"/>
              </a:spcAft>
            </a:pPr>
            <a:r>
              <a:rPr lang="en-US" sz="2600" dirty="0" smtClean="0"/>
              <a:t>In the LMC winds from evolved cool stars return:</a:t>
            </a:r>
          </a:p>
          <a:p>
            <a:pPr lvl="1">
              <a:spcAft>
                <a:spcPts val="1800"/>
              </a:spcAft>
            </a:pPr>
            <a:r>
              <a:rPr lang="en-US" sz="2200" dirty="0" smtClean="0"/>
              <a:t> 5.5-11.5 x 10</a:t>
            </a:r>
            <a:r>
              <a:rPr lang="en-US" sz="2200" baseline="30000" dirty="0" smtClean="0"/>
              <a:t>-5 </a:t>
            </a:r>
            <a:r>
              <a:rPr lang="en-US" sz="2200" dirty="0" smtClean="0"/>
              <a:t>M</a:t>
            </a:r>
            <a:r>
              <a:rPr lang="en-US" sz="2200" baseline="-25000" dirty="0"/>
              <a:t>⊙</a:t>
            </a:r>
            <a:r>
              <a:rPr lang="en-US" sz="2200" dirty="0" smtClean="0"/>
              <a:t> yr</a:t>
            </a:r>
            <a:r>
              <a:rPr lang="en-US" sz="2200" baseline="30000" dirty="0" smtClean="0"/>
              <a:t>-1 </a:t>
            </a:r>
            <a:r>
              <a:rPr lang="en-US" sz="2200" dirty="0" smtClean="0"/>
              <a:t>in dust </a:t>
            </a:r>
          </a:p>
          <a:p>
            <a:pPr lvl="1">
              <a:spcAft>
                <a:spcPts val="1800"/>
              </a:spcAft>
            </a:pPr>
            <a:r>
              <a:rPr lang="en-US" sz="2200" dirty="0" smtClean="0"/>
              <a:t>11-23 x 10</a:t>
            </a:r>
            <a:r>
              <a:rPr lang="en-US" sz="2200" baseline="30000" dirty="0" smtClean="0"/>
              <a:t>-3</a:t>
            </a:r>
            <a:r>
              <a:rPr lang="en-US" sz="2200" dirty="0" smtClean="0"/>
              <a:t> M</a:t>
            </a:r>
            <a:r>
              <a:rPr lang="en-US" sz="2200" baseline="-25000" dirty="0" smtClean="0"/>
              <a:t>⊙</a:t>
            </a:r>
            <a:r>
              <a:rPr lang="en-US" sz="2200" dirty="0" smtClean="0"/>
              <a:t> yr</a:t>
            </a:r>
            <a:r>
              <a:rPr lang="en-US" sz="2200" baseline="30000" dirty="0" smtClean="0"/>
              <a:t>-1</a:t>
            </a:r>
            <a:r>
              <a:rPr lang="en-US" sz="2200" dirty="0" smtClean="0"/>
              <a:t> in gas (</a:t>
            </a:r>
            <a:r>
              <a:rPr lang="en-US" sz="2200" dirty="0"/>
              <a:t>Matsuura et al </a:t>
            </a:r>
            <a:r>
              <a:rPr lang="en-US" sz="2200" dirty="0" smtClean="0"/>
              <a:t>2009)</a:t>
            </a:r>
          </a:p>
        </p:txBody>
      </p:sp>
      <p:sp>
        <p:nvSpPr>
          <p:cNvPr id="3" name="TextBox 2"/>
          <p:cNvSpPr txBox="1"/>
          <p:nvPr/>
        </p:nvSpPr>
        <p:spPr>
          <a:xfrm>
            <a:off x="-1141797" y="3065816"/>
            <a:ext cx="184666"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a:off x="173419" y="1600199"/>
            <a:ext cx="4419427" cy="4220801"/>
          </a:xfrm>
          <a:prstGeom prst="rect">
            <a:avLst/>
          </a:prstGeom>
          <a:solidFill>
            <a:schemeClr val="bg1"/>
          </a:solidFill>
          <a:ln>
            <a:solidFill>
              <a:schemeClr val="tx1"/>
            </a:solidFill>
          </a:ln>
        </p:spPr>
      </p:pic>
      <p:sp>
        <p:nvSpPr>
          <p:cNvPr id="10" name="TextBox 9"/>
          <p:cNvSpPr txBox="1"/>
          <p:nvPr/>
        </p:nvSpPr>
        <p:spPr>
          <a:xfrm>
            <a:off x="1050157" y="5821000"/>
            <a:ext cx="2074043" cy="646331"/>
          </a:xfrm>
          <a:prstGeom prst="rect">
            <a:avLst/>
          </a:prstGeom>
          <a:noFill/>
        </p:spPr>
        <p:txBody>
          <a:bodyPr wrap="none" rtlCol="0">
            <a:spAutoFit/>
          </a:bodyPr>
          <a:lstStyle/>
          <a:p>
            <a:pPr algn="ctr"/>
            <a:r>
              <a:rPr lang="en-US" dirty="0" smtClean="0"/>
              <a:t>The LMC in IR</a:t>
            </a:r>
          </a:p>
          <a:p>
            <a:pPr algn="ctr"/>
            <a:r>
              <a:rPr lang="en-US" dirty="0" smtClean="0"/>
              <a:t>Matsuura et al 2009</a:t>
            </a:r>
            <a:endParaRPr lang="en-US" dirty="0"/>
          </a:p>
        </p:txBody>
      </p:sp>
    </p:spTree>
    <p:extLst>
      <p:ext uri="{BB962C8B-B14F-4D97-AF65-F5344CB8AC3E}">
        <p14:creationId xmlns:p14="http://schemas.microsoft.com/office/powerpoint/2010/main" val="215897016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6600"/>
                </a:solidFill>
              </a:rPr>
              <a:t>The Sun’s Coronal</a:t>
            </a:r>
            <a:r>
              <a:rPr lang="en-US" dirty="0" smtClean="0">
                <a:solidFill>
                  <a:srgbClr val="FFFF00"/>
                </a:solidFill>
              </a:rPr>
              <a:t> </a:t>
            </a:r>
            <a:r>
              <a:rPr lang="en-US" dirty="0" smtClean="0"/>
              <a:t>Wind</a:t>
            </a:r>
            <a:endParaRPr lang="en-US" dirty="0"/>
          </a:p>
        </p:txBody>
      </p:sp>
      <p:sp>
        <p:nvSpPr>
          <p:cNvPr id="3" name="Content Placeholder 2"/>
          <p:cNvSpPr>
            <a:spLocks noGrp="1"/>
          </p:cNvSpPr>
          <p:nvPr>
            <p:ph idx="1"/>
          </p:nvPr>
        </p:nvSpPr>
        <p:spPr>
          <a:xfrm>
            <a:off x="156163" y="1252126"/>
            <a:ext cx="4914430" cy="4900318"/>
          </a:xfrm>
        </p:spPr>
        <p:txBody>
          <a:bodyPr>
            <a:normAutofit/>
          </a:bodyPr>
          <a:lstStyle/>
          <a:p>
            <a:r>
              <a:rPr lang="en-US" sz="2600" dirty="0" smtClean="0"/>
              <a:t>Note: </a:t>
            </a:r>
            <a:r>
              <a:rPr lang="en-US" sz="2600" i="1" dirty="0" smtClean="0"/>
              <a:t>not occurring in a late stage of evolution</a:t>
            </a:r>
          </a:p>
          <a:p>
            <a:r>
              <a:rPr lang="en-US" sz="2600" dirty="0" smtClean="0"/>
              <a:t>Driven by gas pressure, thermal conduction in the corona, and Sun’s magnetic fields</a:t>
            </a:r>
          </a:p>
          <a:p>
            <a:r>
              <a:rPr lang="en-US" sz="2600" dirty="0" smtClean="0"/>
              <a:t>At large distances from the Sun, hot coronal plasma can escape</a:t>
            </a:r>
          </a:p>
          <a:p>
            <a:r>
              <a:rPr lang="en-US" sz="2600" dirty="0" smtClean="0"/>
              <a:t>Responsible for loss of 10</a:t>
            </a:r>
            <a:r>
              <a:rPr lang="en-US" sz="2600" baseline="30000" dirty="0" smtClean="0"/>
              <a:t>-14</a:t>
            </a:r>
            <a:r>
              <a:rPr lang="en-US" sz="2600" dirty="0" smtClean="0"/>
              <a:t>M</a:t>
            </a:r>
            <a:r>
              <a:rPr lang="en-US" sz="2400" baseline="-25000" dirty="0"/>
              <a:t>⊙</a:t>
            </a:r>
            <a:r>
              <a:rPr lang="en-US" sz="2600" dirty="0" smtClean="0"/>
              <a:t> yr</a:t>
            </a:r>
            <a:r>
              <a:rPr lang="en-US" sz="2600" baseline="30000" dirty="0" smtClean="0"/>
              <a:t>-1 </a:t>
            </a:r>
            <a:r>
              <a:rPr lang="en-US" sz="2600" dirty="0" smtClean="0"/>
              <a:t>(very low rate); reduces Sun’s mass by 0.01% over life</a:t>
            </a:r>
          </a:p>
          <a:p>
            <a:endParaRPr lang="en-US" sz="2600" dirty="0"/>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69</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solar_wind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04" y="1405469"/>
            <a:ext cx="3806235" cy="3806235"/>
          </a:xfrm>
          <a:prstGeom prst="rect">
            <a:avLst/>
          </a:prstGeom>
        </p:spPr>
      </p:pic>
      <p:sp>
        <p:nvSpPr>
          <p:cNvPr id="8" name="TextBox 7"/>
          <p:cNvSpPr txBox="1"/>
          <p:nvPr/>
        </p:nvSpPr>
        <p:spPr>
          <a:xfrm>
            <a:off x="5334000" y="5211704"/>
            <a:ext cx="3567152" cy="276999"/>
          </a:xfrm>
          <a:prstGeom prst="rect">
            <a:avLst/>
          </a:prstGeom>
          <a:noFill/>
        </p:spPr>
        <p:txBody>
          <a:bodyPr wrap="none" rtlCol="0">
            <a:spAutoFit/>
          </a:bodyPr>
          <a:lstStyle/>
          <a:p>
            <a:r>
              <a:rPr lang="en-US" sz="1200" i="1" dirty="0"/>
              <a:t>Credit</a:t>
            </a:r>
            <a:r>
              <a:rPr lang="en-US" sz="1200" i="1" dirty="0" smtClean="0"/>
              <a:t>: http</a:t>
            </a:r>
            <a:r>
              <a:rPr lang="en-US" sz="1200" i="1" dirty="0"/>
              <a:t>://</a:t>
            </a:r>
            <a:r>
              <a:rPr lang="en-US" sz="1200" i="1" dirty="0" err="1"/>
              <a:t>solarscience.msfc.nasa.gov</a:t>
            </a:r>
            <a:r>
              <a:rPr lang="en-US" sz="1200" i="1" dirty="0"/>
              <a:t>/</a:t>
            </a:r>
            <a:r>
              <a:rPr lang="en-US" sz="1200" i="1" dirty="0" err="1"/>
              <a:t>CMEs.shtml</a:t>
            </a:r>
            <a:endParaRPr lang="en-US" sz="1200" i="1" dirty="0"/>
          </a:p>
        </p:txBody>
      </p:sp>
      <p:sp>
        <p:nvSpPr>
          <p:cNvPr id="13" name="Oval 12"/>
          <p:cNvSpPr/>
          <p:nvPr/>
        </p:nvSpPr>
        <p:spPr>
          <a:xfrm>
            <a:off x="8483600" y="129388"/>
            <a:ext cx="534339" cy="534339"/>
          </a:xfrm>
          <a:prstGeom prst="ellipse">
            <a:avLst/>
          </a:prstGeom>
          <a:gradFill flip="none" rotWithShape="1">
            <a:gsLst>
              <a:gs pos="0">
                <a:schemeClr val="bg1">
                  <a:lumMod val="95000"/>
                </a:schemeClr>
              </a:gs>
              <a:gs pos="100000">
                <a:srgbClr val="FFFF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93708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p:txBody>
          <a:bodyPr/>
          <a:lstStyle/>
          <a:p>
            <a:pPr marL="0" indent="0" algn="ctr">
              <a:buNone/>
            </a:pPr>
            <a:r>
              <a:rPr lang="en-US" dirty="0" smtClean="0"/>
              <a:t>P-P Chain II (</a:t>
            </a:r>
            <a:r>
              <a:rPr lang="en-US" dirty="0" err="1" smtClean="0"/>
              <a:t>simp</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70</a:t>
            </a:fld>
            <a:endParaRPr lang="en-US"/>
          </a:p>
        </p:txBody>
      </p:sp>
      <p:pic>
        <p:nvPicPr>
          <p:cNvPr id="6" name="Picture 5" descr="solar_wind_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7" name="Group 6"/>
          <p:cNvGrpSpPr/>
          <p:nvPr/>
        </p:nvGrpSpPr>
        <p:grpSpPr>
          <a:xfrm>
            <a:off x="7440619" y="0"/>
            <a:ext cx="1703381" cy="1264177"/>
            <a:chOff x="7440619" y="0"/>
            <a:chExt cx="1703381" cy="1264177"/>
          </a:xfrm>
        </p:grpSpPr>
        <p:sp>
          <p:nvSpPr>
            <p:cNvPr id="8" name="Rectangle 7"/>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17951370" flipH="1">
              <a:off x="8301720" y="-44973"/>
              <a:ext cx="93916" cy="1283162"/>
            </a:xfrm>
            <a:prstGeom prst="rect">
              <a:avLst/>
            </a:prstGeom>
            <a:gradFill flip="none" rotWithShape="1">
              <a:gsLst>
                <a:gs pos="0">
                  <a:srgbClr val="FF0000"/>
                </a:gs>
                <a:gs pos="76000">
                  <a:srgbClr val="3366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1107269" y="3069451"/>
            <a:ext cx="666791" cy="591370"/>
            <a:chOff x="4720024" y="4073732"/>
            <a:chExt cx="666791" cy="591370"/>
          </a:xfrm>
        </p:grpSpPr>
        <p:grpSp>
          <p:nvGrpSpPr>
            <p:cNvPr id="55" name="Group 54"/>
            <p:cNvGrpSpPr/>
            <p:nvPr/>
          </p:nvGrpSpPr>
          <p:grpSpPr>
            <a:xfrm>
              <a:off x="4720024" y="4073732"/>
              <a:ext cx="576549" cy="576549"/>
              <a:chOff x="3228875" y="3219963"/>
              <a:chExt cx="576549" cy="576549"/>
            </a:xfrm>
          </p:grpSpPr>
          <p:grpSp>
            <p:nvGrpSpPr>
              <p:cNvPr id="56" name="Group 55"/>
              <p:cNvGrpSpPr/>
              <p:nvPr/>
            </p:nvGrpSpPr>
            <p:grpSpPr>
              <a:xfrm>
                <a:off x="3228875" y="3226327"/>
                <a:ext cx="493004" cy="570185"/>
                <a:chOff x="1890136" y="2891099"/>
                <a:chExt cx="493004" cy="570185"/>
              </a:xfrm>
            </p:grpSpPr>
            <p:sp>
              <p:nvSpPr>
                <p:cNvPr id="58" name="Oval 57"/>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59" name="Oval 5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57" name="Oval 56"/>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64" name="Oval 63"/>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88" name="TextBox 87"/>
          <p:cNvSpPr txBox="1"/>
          <p:nvPr/>
        </p:nvSpPr>
        <p:spPr>
          <a:xfrm>
            <a:off x="6050670" y="5291945"/>
            <a:ext cx="184666" cy="369332"/>
          </a:xfrm>
          <a:prstGeom prst="rect">
            <a:avLst/>
          </a:prstGeom>
          <a:noFill/>
        </p:spPr>
        <p:txBody>
          <a:bodyPr wrap="none" rtlCol="0">
            <a:spAutoFit/>
          </a:bodyPr>
          <a:lstStyle/>
          <a:p>
            <a:endParaRPr lang="en-US"/>
          </a:p>
        </p:txBody>
      </p:sp>
      <p:grpSp>
        <p:nvGrpSpPr>
          <p:cNvPr id="76" name="Group 75"/>
          <p:cNvGrpSpPr/>
          <p:nvPr/>
        </p:nvGrpSpPr>
        <p:grpSpPr>
          <a:xfrm>
            <a:off x="1056298" y="4762436"/>
            <a:ext cx="576549" cy="576549"/>
            <a:chOff x="3228875" y="3219963"/>
            <a:chExt cx="576549" cy="576549"/>
          </a:xfrm>
        </p:grpSpPr>
        <p:grpSp>
          <p:nvGrpSpPr>
            <p:cNvPr id="83" name="Group 82"/>
            <p:cNvGrpSpPr/>
            <p:nvPr/>
          </p:nvGrpSpPr>
          <p:grpSpPr>
            <a:xfrm>
              <a:off x="3228875" y="3226327"/>
              <a:ext cx="493004" cy="570185"/>
              <a:chOff x="1890136" y="2891099"/>
              <a:chExt cx="493004" cy="570185"/>
            </a:xfrm>
          </p:grpSpPr>
          <p:sp>
            <p:nvSpPr>
              <p:cNvPr id="87" name="Oval 86"/>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89" name="Oval 8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84" name="Oval 8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cxnSp>
        <p:nvCxnSpPr>
          <p:cNvPr id="90" name="Straight Arrow Connector 89"/>
          <p:cNvCxnSpPr/>
          <p:nvPr/>
        </p:nvCxnSpPr>
        <p:spPr>
          <a:xfrm>
            <a:off x="1915980" y="3436223"/>
            <a:ext cx="1172531" cy="45239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1774060" y="4611035"/>
            <a:ext cx="1314451" cy="47941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088511" y="3951088"/>
            <a:ext cx="627107" cy="6271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7</a:t>
            </a:r>
            <a:r>
              <a:rPr lang="en-US" sz="1400" b="1" dirty="0" smtClean="0">
                <a:solidFill>
                  <a:schemeClr val="tx1"/>
                </a:solidFill>
              </a:rPr>
              <a:t>Be</a:t>
            </a:r>
            <a:endParaRPr lang="en-US" sz="1400" b="1" dirty="0">
              <a:solidFill>
                <a:schemeClr val="tx1"/>
              </a:solidFill>
            </a:endParaRPr>
          </a:p>
        </p:txBody>
      </p:sp>
      <p:sp>
        <p:nvSpPr>
          <p:cNvPr id="92" name="Oval 91"/>
          <p:cNvSpPr/>
          <p:nvPr/>
        </p:nvSpPr>
        <p:spPr>
          <a:xfrm>
            <a:off x="5165541" y="4932894"/>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cxnSp>
        <p:nvCxnSpPr>
          <p:cNvPr id="93" name="Straight Arrow Connector 92"/>
          <p:cNvCxnSpPr/>
          <p:nvPr/>
        </p:nvCxnSpPr>
        <p:spPr>
          <a:xfrm>
            <a:off x="3786723" y="3563883"/>
            <a:ext cx="1042009" cy="38720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786723" y="4264642"/>
            <a:ext cx="104200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305426" y="3261634"/>
            <a:ext cx="235165" cy="235165"/>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521194" y="3194551"/>
            <a:ext cx="346632"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97" name="Oval 96"/>
          <p:cNvSpPr/>
          <p:nvPr/>
        </p:nvSpPr>
        <p:spPr>
          <a:xfrm>
            <a:off x="4922800" y="3935070"/>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7</a:t>
            </a:r>
            <a:r>
              <a:rPr lang="en-US" sz="1400" b="1" dirty="0" smtClean="0">
                <a:solidFill>
                  <a:schemeClr val="tx1"/>
                </a:solidFill>
              </a:rPr>
              <a:t>Li</a:t>
            </a:r>
            <a:endParaRPr lang="en-US" sz="1400" b="1" dirty="0">
              <a:solidFill>
                <a:schemeClr val="tx1"/>
              </a:solidFill>
            </a:endParaRPr>
          </a:p>
        </p:txBody>
      </p:sp>
      <p:cxnSp>
        <p:nvCxnSpPr>
          <p:cNvPr id="98" name="Straight Arrow Connector 97"/>
          <p:cNvCxnSpPr/>
          <p:nvPr/>
        </p:nvCxnSpPr>
        <p:spPr>
          <a:xfrm flipV="1">
            <a:off x="5576886" y="4520022"/>
            <a:ext cx="1155769" cy="53674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5663667" y="4264642"/>
            <a:ext cx="104200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a:off x="7023540" y="3540027"/>
            <a:ext cx="666791" cy="591370"/>
            <a:chOff x="4720024" y="4073732"/>
            <a:chExt cx="666791" cy="591370"/>
          </a:xfrm>
        </p:grpSpPr>
        <p:grpSp>
          <p:nvGrpSpPr>
            <p:cNvPr id="101" name="Group 100"/>
            <p:cNvGrpSpPr/>
            <p:nvPr/>
          </p:nvGrpSpPr>
          <p:grpSpPr>
            <a:xfrm>
              <a:off x="4720024" y="4073732"/>
              <a:ext cx="576549" cy="576549"/>
              <a:chOff x="3228875" y="3219963"/>
              <a:chExt cx="576549" cy="576549"/>
            </a:xfrm>
          </p:grpSpPr>
          <p:grpSp>
            <p:nvGrpSpPr>
              <p:cNvPr id="103" name="Group 102"/>
              <p:cNvGrpSpPr/>
              <p:nvPr/>
            </p:nvGrpSpPr>
            <p:grpSpPr>
              <a:xfrm>
                <a:off x="3228875" y="3226327"/>
                <a:ext cx="493004" cy="570185"/>
                <a:chOff x="1890136" y="2891099"/>
                <a:chExt cx="493004" cy="570185"/>
              </a:xfrm>
            </p:grpSpPr>
            <p:sp>
              <p:nvSpPr>
                <p:cNvPr id="105" name="Oval 104"/>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06" name="Oval 105"/>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04" name="Oval 10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2" name="Oval 101"/>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grpSp>
        <p:nvGrpSpPr>
          <p:cNvPr id="107" name="Group 106"/>
          <p:cNvGrpSpPr/>
          <p:nvPr/>
        </p:nvGrpSpPr>
        <p:grpSpPr>
          <a:xfrm>
            <a:off x="7023540" y="4404031"/>
            <a:ext cx="666791" cy="591370"/>
            <a:chOff x="4720024" y="4073732"/>
            <a:chExt cx="666791" cy="591370"/>
          </a:xfrm>
        </p:grpSpPr>
        <p:grpSp>
          <p:nvGrpSpPr>
            <p:cNvPr id="108" name="Group 107"/>
            <p:cNvGrpSpPr/>
            <p:nvPr/>
          </p:nvGrpSpPr>
          <p:grpSpPr>
            <a:xfrm>
              <a:off x="4720024" y="4073732"/>
              <a:ext cx="576549" cy="576549"/>
              <a:chOff x="3228875" y="3219963"/>
              <a:chExt cx="576549" cy="576549"/>
            </a:xfrm>
          </p:grpSpPr>
          <p:grpSp>
            <p:nvGrpSpPr>
              <p:cNvPr id="110" name="Group 109"/>
              <p:cNvGrpSpPr/>
              <p:nvPr/>
            </p:nvGrpSpPr>
            <p:grpSpPr>
              <a:xfrm>
                <a:off x="3228875" y="3226327"/>
                <a:ext cx="493004" cy="570185"/>
                <a:chOff x="1890136" y="2891099"/>
                <a:chExt cx="493004" cy="570185"/>
              </a:xfrm>
            </p:grpSpPr>
            <p:sp>
              <p:nvSpPr>
                <p:cNvPr id="112" name="Oval 111"/>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13" name="Oval 112"/>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11" name="Oval 110"/>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9" name="Oval 108"/>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114" name="Rectangle 113"/>
          <p:cNvSpPr/>
          <p:nvPr/>
        </p:nvSpPr>
        <p:spPr>
          <a:xfrm>
            <a:off x="3867826" y="5153166"/>
            <a:ext cx="287684" cy="369332"/>
          </a:xfrm>
          <a:prstGeom prst="rect">
            <a:avLst/>
          </a:prstGeom>
        </p:spPr>
        <p:txBody>
          <a:bodyPr wrap="none">
            <a:spAutoFit/>
          </a:bodyPr>
          <a:lstStyle/>
          <a:p>
            <a:r>
              <a:rPr lang="el-GR" dirty="0"/>
              <a:t>γ</a:t>
            </a:r>
            <a:endParaRPr lang="en-US" dirty="0"/>
          </a:p>
        </p:txBody>
      </p:sp>
      <p:cxnSp>
        <p:nvCxnSpPr>
          <p:cNvPr id="115" name="Straight Arrow Connector 114"/>
          <p:cNvCxnSpPr/>
          <p:nvPr/>
        </p:nvCxnSpPr>
        <p:spPr>
          <a:xfrm>
            <a:off x="3592424" y="4564757"/>
            <a:ext cx="387888" cy="66680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1080767"/>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p:txBody>
          <a:bodyPr/>
          <a:lstStyle/>
          <a:p>
            <a:pPr marL="0" indent="0" algn="ctr">
              <a:buNone/>
            </a:pPr>
            <a:r>
              <a:rPr lang="en-US" dirty="0" smtClean="0"/>
              <a:t>P-P Chain III (</a:t>
            </a:r>
            <a:r>
              <a:rPr lang="en-US" dirty="0" err="1" smtClean="0"/>
              <a:t>simp</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71</a:t>
            </a:fld>
            <a:endParaRPr lang="en-US"/>
          </a:p>
        </p:txBody>
      </p:sp>
      <p:pic>
        <p:nvPicPr>
          <p:cNvPr id="6" name="Picture 5" descr="solar_wind_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7" name="Group 6"/>
          <p:cNvGrpSpPr/>
          <p:nvPr/>
        </p:nvGrpSpPr>
        <p:grpSpPr>
          <a:xfrm>
            <a:off x="7440619" y="0"/>
            <a:ext cx="1703381" cy="1264177"/>
            <a:chOff x="7440619" y="0"/>
            <a:chExt cx="1703381" cy="1264177"/>
          </a:xfrm>
        </p:grpSpPr>
        <p:sp>
          <p:nvSpPr>
            <p:cNvPr id="8" name="Rectangle 7"/>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17951370" flipH="1">
              <a:off x="8301720" y="-44973"/>
              <a:ext cx="93916" cy="1283162"/>
            </a:xfrm>
            <a:prstGeom prst="rect">
              <a:avLst/>
            </a:prstGeom>
            <a:gradFill flip="none" rotWithShape="1">
              <a:gsLst>
                <a:gs pos="0">
                  <a:srgbClr val="FF0000"/>
                </a:gs>
                <a:gs pos="76000">
                  <a:srgbClr val="3366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683963" y="3069451"/>
            <a:ext cx="666791" cy="591370"/>
            <a:chOff x="4720024" y="4073732"/>
            <a:chExt cx="666791" cy="591370"/>
          </a:xfrm>
        </p:grpSpPr>
        <p:grpSp>
          <p:nvGrpSpPr>
            <p:cNvPr id="55" name="Group 54"/>
            <p:cNvGrpSpPr/>
            <p:nvPr/>
          </p:nvGrpSpPr>
          <p:grpSpPr>
            <a:xfrm>
              <a:off x="4720024" y="4073732"/>
              <a:ext cx="576549" cy="576549"/>
              <a:chOff x="3228875" y="3219963"/>
              <a:chExt cx="576549" cy="576549"/>
            </a:xfrm>
          </p:grpSpPr>
          <p:grpSp>
            <p:nvGrpSpPr>
              <p:cNvPr id="56" name="Group 55"/>
              <p:cNvGrpSpPr/>
              <p:nvPr/>
            </p:nvGrpSpPr>
            <p:grpSpPr>
              <a:xfrm>
                <a:off x="3228875" y="3226327"/>
                <a:ext cx="493004" cy="570185"/>
                <a:chOff x="1890136" y="2891099"/>
                <a:chExt cx="493004" cy="570185"/>
              </a:xfrm>
            </p:grpSpPr>
            <p:sp>
              <p:nvSpPr>
                <p:cNvPr id="58" name="Oval 57"/>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59" name="Oval 5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57" name="Oval 56"/>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64" name="Oval 63"/>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88" name="TextBox 87"/>
          <p:cNvSpPr txBox="1"/>
          <p:nvPr/>
        </p:nvSpPr>
        <p:spPr>
          <a:xfrm>
            <a:off x="6050670" y="5291945"/>
            <a:ext cx="184666" cy="369332"/>
          </a:xfrm>
          <a:prstGeom prst="rect">
            <a:avLst/>
          </a:prstGeom>
          <a:noFill/>
        </p:spPr>
        <p:txBody>
          <a:bodyPr wrap="none" rtlCol="0">
            <a:spAutoFit/>
          </a:bodyPr>
          <a:lstStyle/>
          <a:p>
            <a:endParaRPr lang="en-US"/>
          </a:p>
        </p:txBody>
      </p:sp>
      <p:grpSp>
        <p:nvGrpSpPr>
          <p:cNvPr id="76" name="Group 75"/>
          <p:cNvGrpSpPr/>
          <p:nvPr/>
        </p:nvGrpSpPr>
        <p:grpSpPr>
          <a:xfrm>
            <a:off x="632992" y="4762436"/>
            <a:ext cx="576549" cy="576549"/>
            <a:chOff x="3228875" y="3219963"/>
            <a:chExt cx="576549" cy="576549"/>
          </a:xfrm>
        </p:grpSpPr>
        <p:grpSp>
          <p:nvGrpSpPr>
            <p:cNvPr id="83" name="Group 82"/>
            <p:cNvGrpSpPr/>
            <p:nvPr/>
          </p:nvGrpSpPr>
          <p:grpSpPr>
            <a:xfrm>
              <a:off x="3228875" y="3226327"/>
              <a:ext cx="493004" cy="570185"/>
              <a:chOff x="1890136" y="2891099"/>
              <a:chExt cx="493004" cy="570185"/>
            </a:xfrm>
          </p:grpSpPr>
          <p:sp>
            <p:nvSpPr>
              <p:cNvPr id="87" name="Oval 86"/>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89" name="Oval 8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84" name="Oval 8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cxnSp>
        <p:nvCxnSpPr>
          <p:cNvPr id="90" name="Straight Arrow Connector 89"/>
          <p:cNvCxnSpPr/>
          <p:nvPr/>
        </p:nvCxnSpPr>
        <p:spPr>
          <a:xfrm>
            <a:off x="1445640" y="3436223"/>
            <a:ext cx="874655" cy="45239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1303720" y="4611035"/>
            <a:ext cx="1016575" cy="47941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398679" y="3951088"/>
            <a:ext cx="627107" cy="6271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7</a:t>
            </a:r>
            <a:r>
              <a:rPr lang="en-US" sz="1400" b="1" dirty="0" smtClean="0">
                <a:solidFill>
                  <a:schemeClr val="tx1"/>
                </a:solidFill>
              </a:rPr>
              <a:t>Be</a:t>
            </a:r>
            <a:endParaRPr lang="en-US" sz="1400" b="1" dirty="0">
              <a:solidFill>
                <a:schemeClr val="tx1"/>
              </a:solidFill>
            </a:endParaRPr>
          </a:p>
        </p:txBody>
      </p:sp>
      <p:cxnSp>
        <p:nvCxnSpPr>
          <p:cNvPr id="93" name="Straight Arrow Connector 92"/>
          <p:cNvCxnSpPr/>
          <p:nvPr/>
        </p:nvCxnSpPr>
        <p:spPr>
          <a:xfrm>
            <a:off x="2845631" y="3345005"/>
            <a:ext cx="1320578" cy="7715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124200" y="4264642"/>
            <a:ext cx="104200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6239646" y="3969107"/>
            <a:ext cx="627107" cy="6271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8</a:t>
            </a:r>
            <a:r>
              <a:rPr lang="en-US" sz="1400" b="1" dirty="0" smtClean="0">
                <a:solidFill>
                  <a:schemeClr val="tx1"/>
                </a:solidFill>
              </a:rPr>
              <a:t>Be</a:t>
            </a:r>
            <a:endParaRPr lang="en-US" sz="1400" b="1" dirty="0">
              <a:solidFill>
                <a:schemeClr val="tx1"/>
              </a:solidFill>
            </a:endParaRPr>
          </a:p>
        </p:txBody>
      </p:sp>
      <p:cxnSp>
        <p:nvCxnSpPr>
          <p:cNvPr id="99" name="Straight Arrow Connector 98"/>
          <p:cNvCxnSpPr/>
          <p:nvPr/>
        </p:nvCxnSpPr>
        <p:spPr>
          <a:xfrm>
            <a:off x="5055881" y="4264349"/>
            <a:ext cx="104200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a:off x="7634982" y="3540027"/>
            <a:ext cx="666791" cy="591370"/>
            <a:chOff x="4720024" y="4073732"/>
            <a:chExt cx="666791" cy="591370"/>
          </a:xfrm>
        </p:grpSpPr>
        <p:grpSp>
          <p:nvGrpSpPr>
            <p:cNvPr id="101" name="Group 100"/>
            <p:cNvGrpSpPr/>
            <p:nvPr/>
          </p:nvGrpSpPr>
          <p:grpSpPr>
            <a:xfrm>
              <a:off x="4720024" y="4073732"/>
              <a:ext cx="576549" cy="576549"/>
              <a:chOff x="3228875" y="3219963"/>
              <a:chExt cx="576549" cy="576549"/>
            </a:xfrm>
          </p:grpSpPr>
          <p:grpSp>
            <p:nvGrpSpPr>
              <p:cNvPr id="103" name="Group 102"/>
              <p:cNvGrpSpPr/>
              <p:nvPr/>
            </p:nvGrpSpPr>
            <p:grpSpPr>
              <a:xfrm>
                <a:off x="3228875" y="3226327"/>
                <a:ext cx="493004" cy="570185"/>
                <a:chOff x="1890136" y="2891099"/>
                <a:chExt cx="493004" cy="570185"/>
              </a:xfrm>
            </p:grpSpPr>
            <p:sp>
              <p:nvSpPr>
                <p:cNvPr id="105" name="Oval 104"/>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06" name="Oval 105"/>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04" name="Oval 10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2" name="Oval 101"/>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grpSp>
        <p:nvGrpSpPr>
          <p:cNvPr id="107" name="Group 106"/>
          <p:cNvGrpSpPr/>
          <p:nvPr/>
        </p:nvGrpSpPr>
        <p:grpSpPr>
          <a:xfrm>
            <a:off x="7634982" y="4404031"/>
            <a:ext cx="666791" cy="591370"/>
            <a:chOff x="4720024" y="4073732"/>
            <a:chExt cx="666791" cy="591370"/>
          </a:xfrm>
        </p:grpSpPr>
        <p:grpSp>
          <p:nvGrpSpPr>
            <p:cNvPr id="108" name="Group 107"/>
            <p:cNvGrpSpPr/>
            <p:nvPr/>
          </p:nvGrpSpPr>
          <p:grpSpPr>
            <a:xfrm>
              <a:off x="4720024" y="4073732"/>
              <a:ext cx="576549" cy="576549"/>
              <a:chOff x="3228875" y="3219963"/>
              <a:chExt cx="576549" cy="576549"/>
            </a:xfrm>
          </p:grpSpPr>
          <p:grpSp>
            <p:nvGrpSpPr>
              <p:cNvPr id="110" name="Group 109"/>
              <p:cNvGrpSpPr/>
              <p:nvPr/>
            </p:nvGrpSpPr>
            <p:grpSpPr>
              <a:xfrm>
                <a:off x="3228875" y="3226327"/>
                <a:ext cx="493004" cy="570185"/>
                <a:chOff x="1890136" y="2891099"/>
                <a:chExt cx="493004" cy="570185"/>
              </a:xfrm>
            </p:grpSpPr>
            <p:sp>
              <p:nvSpPr>
                <p:cNvPr id="112" name="Oval 111"/>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13" name="Oval 112"/>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11" name="Oval 110"/>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9" name="Oval 108"/>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52" name="Oval 51"/>
          <p:cNvSpPr/>
          <p:nvPr/>
        </p:nvSpPr>
        <p:spPr>
          <a:xfrm>
            <a:off x="2425544" y="302516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60" name="Oval 59"/>
          <p:cNvSpPr/>
          <p:nvPr/>
        </p:nvSpPr>
        <p:spPr>
          <a:xfrm>
            <a:off x="4275638" y="3961824"/>
            <a:ext cx="627107" cy="627107"/>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8</a:t>
            </a:r>
            <a:r>
              <a:rPr lang="en-US" sz="1400" b="1" dirty="0" smtClean="0">
                <a:solidFill>
                  <a:schemeClr val="tx1"/>
                </a:solidFill>
              </a:rPr>
              <a:t>B</a:t>
            </a:r>
            <a:endParaRPr lang="en-US" sz="1400" b="1" dirty="0">
              <a:solidFill>
                <a:schemeClr val="tx1"/>
              </a:solidFill>
            </a:endParaRPr>
          </a:p>
        </p:txBody>
      </p:sp>
      <p:sp>
        <p:nvSpPr>
          <p:cNvPr id="61" name="Oval 60"/>
          <p:cNvSpPr/>
          <p:nvPr/>
        </p:nvSpPr>
        <p:spPr>
          <a:xfrm>
            <a:off x="5328931" y="3201359"/>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5544699" y="3134276"/>
            <a:ext cx="377026" cy="369332"/>
          </a:xfrm>
          <a:prstGeom prst="rect">
            <a:avLst/>
          </a:prstGeom>
          <a:noFill/>
        </p:spPr>
        <p:txBody>
          <a:bodyPr wrap="none" rtlCol="0">
            <a:spAutoFit/>
          </a:bodyPr>
          <a:lstStyle/>
          <a:p>
            <a:r>
              <a:rPr lang="en-US" dirty="0" smtClean="0"/>
              <a:t>e</a:t>
            </a:r>
            <a:r>
              <a:rPr lang="en-US" baseline="30000" dirty="0" smtClean="0"/>
              <a:t>+</a:t>
            </a:r>
            <a:endParaRPr lang="en-US" baseline="30000" dirty="0"/>
          </a:p>
        </p:txBody>
      </p:sp>
      <p:cxnSp>
        <p:nvCxnSpPr>
          <p:cNvPr id="63" name="Straight Arrow Connector 62"/>
          <p:cNvCxnSpPr/>
          <p:nvPr/>
        </p:nvCxnSpPr>
        <p:spPr>
          <a:xfrm flipV="1">
            <a:off x="5039128" y="3487928"/>
            <a:ext cx="298957" cy="559579"/>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6983866" y="4222235"/>
            <a:ext cx="50378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4799405" y="5268401"/>
            <a:ext cx="287684" cy="369332"/>
          </a:xfrm>
          <a:prstGeom prst="rect">
            <a:avLst/>
          </a:prstGeom>
        </p:spPr>
        <p:txBody>
          <a:bodyPr wrap="none">
            <a:spAutoFit/>
          </a:bodyPr>
          <a:lstStyle/>
          <a:p>
            <a:r>
              <a:rPr lang="el-GR" dirty="0"/>
              <a:t>γ</a:t>
            </a:r>
            <a:endParaRPr lang="en-US" dirty="0"/>
          </a:p>
        </p:txBody>
      </p:sp>
      <p:cxnSp>
        <p:nvCxnSpPr>
          <p:cNvPr id="68" name="Straight Arrow Connector 67"/>
          <p:cNvCxnSpPr/>
          <p:nvPr/>
        </p:nvCxnSpPr>
        <p:spPr>
          <a:xfrm>
            <a:off x="4640590" y="4679992"/>
            <a:ext cx="271301" cy="66680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086656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101" y="1411111"/>
            <a:ext cx="5511570" cy="4769556"/>
          </a:xfrm>
        </p:spPr>
        <p:txBody>
          <a:bodyPr>
            <a:normAutofit/>
          </a:bodyPr>
          <a:lstStyle/>
          <a:p>
            <a:r>
              <a:rPr lang="en-US" sz="2800" dirty="0" smtClean="0"/>
              <a:t>Another brief </a:t>
            </a:r>
            <a:r>
              <a:rPr lang="en-US" sz="2800" dirty="0"/>
              <a:t>stage of life before SN </a:t>
            </a:r>
            <a:r>
              <a:rPr lang="en-US" sz="2800" dirty="0" smtClean="0"/>
              <a:t>explosion</a:t>
            </a:r>
          </a:p>
          <a:p>
            <a:r>
              <a:rPr lang="en-US" sz="2800" dirty="0" smtClean="0"/>
              <a:t>“Luminous Blue Variable”</a:t>
            </a:r>
          </a:p>
          <a:p>
            <a:r>
              <a:rPr lang="en-US" sz="2800" dirty="0" smtClean="0"/>
              <a:t>Final stage of the most massive stars</a:t>
            </a:r>
          </a:p>
          <a:p>
            <a:r>
              <a:rPr lang="en-US" sz="2800" dirty="0" smtClean="0"/>
              <a:t>Most of radiation in UV</a:t>
            </a:r>
          </a:p>
          <a:p>
            <a:r>
              <a:rPr lang="en-US" sz="2800" dirty="0" smtClean="0"/>
              <a:t>Extremely high mass loss (more on that later)</a:t>
            </a:r>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72</a:t>
            </a:fld>
            <a:endParaRPr lang="en-US" dirty="0"/>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5"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 Star Evolution:</a:t>
            </a:r>
            <a:br>
              <a:rPr lang="en-US" dirty="0" smtClean="0"/>
            </a:br>
            <a:r>
              <a:rPr lang="en-US" dirty="0" smtClean="0"/>
              <a:t>LBVs</a:t>
            </a:r>
            <a:endParaRPr lang="en-US" dirty="0"/>
          </a:p>
        </p:txBody>
      </p:sp>
      <p:grpSp>
        <p:nvGrpSpPr>
          <p:cNvPr id="2" name="Group 1"/>
          <p:cNvGrpSpPr/>
          <p:nvPr/>
        </p:nvGrpSpPr>
        <p:grpSpPr>
          <a:xfrm>
            <a:off x="7443693" y="0"/>
            <a:ext cx="1700307" cy="1261896"/>
            <a:chOff x="7443693" y="0"/>
            <a:chExt cx="1700307" cy="1261896"/>
          </a:xfrm>
        </p:grpSpPr>
        <p:sp>
          <p:nvSpPr>
            <p:cNvPr id="16" name="Rectangle 15"/>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21327430">
              <a:off x="7909865" y="248255"/>
              <a:ext cx="865466" cy="94713"/>
            </a:xfrm>
            <a:prstGeom prst="rect">
              <a:avLst/>
            </a:prstGeom>
            <a:gradFill flip="none" rotWithShape="1">
              <a:gsLst>
                <a:gs pos="21000">
                  <a:srgbClr val="3366FF"/>
                </a:gs>
                <a:gs pos="62000">
                  <a:srgbClr val="FFFF00"/>
                </a:gs>
                <a:gs pos="94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6095915" y="4746243"/>
            <a:ext cx="2475758" cy="646331"/>
          </a:xfrm>
          <a:prstGeom prst="rect">
            <a:avLst/>
          </a:prstGeom>
          <a:noFill/>
        </p:spPr>
        <p:txBody>
          <a:bodyPr wrap="none" rtlCol="0">
            <a:spAutoFit/>
          </a:bodyPr>
          <a:lstStyle/>
          <a:p>
            <a:pPr algn="ctr"/>
            <a:r>
              <a:rPr lang="en-US" i="1" dirty="0" smtClean="0"/>
              <a:t>LBV binary Eta </a:t>
            </a:r>
            <a:r>
              <a:rPr lang="en-US" i="1" dirty="0" err="1" smtClean="0"/>
              <a:t>Carinae</a:t>
            </a:r>
            <a:endParaRPr lang="en-US" i="1" dirty="0" smtClean="0"/>
          </a:p>
          <a:p>
            <a:pPr algn="ctr"/>
            <a:r>
              <a:rPr lang="en-US" i="1" dirty="0" smtClean="0"/>
              <a:t>Hubble Space Telescope</a:t>
            </a:r>
            <a:endParaRPr lang="en-US" i="1" dirty="0"/>
          </a:p>
        </p:txBody>
      </p:sp>
      <p:pic>
        <p:nvPicPr>
          <p:cNvPr id="9" name="Picture 8" descr="eta_carinae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611" y="1377371"/>
            <a:ext cx="3368871" cy="3368871"/>
          </a:xfrm>
          <a:prstGeom prst="rect">
            <a:avLst/>
          </a:prstGeom>
        </p:spPr>
      </p:pic>
    </p:spTree>
    <p:extLst>
      <p:ext uri="{BB962C8B-B14F-4D97-AF65-F5344CB8AC3E}">
        <p14:creationId xmlns:p14="http://schemas.microsoft.com/office/powerpoint/2010/main" val="409846360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smtClean="0">
                <a:solidFill>
                  <a:srgbClr val="FF0000"/>
                </a:solidFill>
              </a:rPr>
              <a:t>*</a:t>
            </a:r>
            <a:r>
              <a:rPr lang="en-US" b="1" dirty="0" smtClean="0"/>
              <a:t>A Note About </a:t>
            </a:r>
            <a:r>
              <a:rPr lang="en-US" b="1" dirty="0" smtClean="0">
                <a:solidFill>
                  <a:schemeClr val="accent6">
                    <a:lumMod val="50000"/>
                  </a:schemeClr>
                </a:solidFill>
              </a:rPr>
              <a:t>Very Low</a:t>
            </a:r>
            <a:r>
              <a:rPr lang="en-US" b="1" dirty="0" smtClean="0"/>
              <a:t>-Mass Stars</a:t>
            </a:r>
          </a:p>
          <a:p>
            <a:r>
              <a:rPr lang="en-US" dirty="0" smtClean="0"/>
              <a:t>M &lt; 0.8 </a:t>
            </a:r>
            <a:r>
              <a:rPr lang="en-US" dirty="0"/>
              <a:t>M</a:t>
            </a:r>
            <a:r>
              <a:rPr lang="en-US" baseline="-25000" dirty="0"/>
              <a:t>⊙</a:t>
            </a:r>
            <a:r>
              <a:rPr lang="en-US" dirty="0" smtClean="0"/>
              <a:t> fuse H on the Main Sequence but are not massive enough to fuse He</a:t>
            </a:r>
          </a:p>
          <a:p>
            <a:r>
              <a:rPr lang="en-US" dirty="0" smtClean="0"/>
              <a:t>Main sequence lifetimes exceed age of galaxy and universe; no actual post-MS products have been observed</a:t>
            </a:r>
          </a:p>
          <a:p>
            <a:endParaRPr lang="en-US" dirty="0"/>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73</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4" name="Title 1"/>
          <p:cNvSpPr>
            <a:spLocks noGrp="1"/>
          </p:cNvSpPr>
          <p:nvPr>
            <p:ph type="title"/>
          </p:nvPr>
        </p:nvSpPr>
        <p:spPr/>
        <p:txBody>
          <a:bodyPr>
            <a:normAutofit fontScale="90000"/>
          </a:bodyPr>
          <a:lstStyle/>
          <a:p>
            <a:r>
              <a:rPr lang="en-US" dirty="0" smtClean="0">
                <a:solidFill>
                  <a:srgbClr val="FF0000"/>
                </a:solidFill>
              </a:rPr>
              <a:t>Low</a:t>
            </a:r>
            <a:r>
              <a:rPr lang="en-US" dirty="0" smtClean="0"/>
              <a:t>/</a:t>
            </a:r>
            <a:r>
              <a:rPr lang="en-US" dirty="0" smtClean="0">
                <a:solidFill>
                  <a:srgbClr val="FF6600"/>
                </a:solidFill>
              </a:rPr>
              <a:t>Intermediate</a:t>
            </a:r>
            <a:r>
              <a:rPr lang="en-US" dirty="0" smtClean="0"/>
              <a:t>-mass </a:t>
            </a:r>
            <a:br>
              <a:rPr lang="en-US" dirty="0" smtClean="0"/>
            </a:br>
            <a:r>
              <a:rPr lang="en-US" dirty="0" smtClean="0"/>
              <a:t>Star Evolution</a:t>
            </a:r>
            <a:endParaRPr lang="en-US" dirty="0"/>
          </a:p>
        </p:txBody>
      </p:sp>
      <p:grpSp>
        <p:nvGrpSpPr>
          <p:cNvPr id="15" name="Group 14"/>
          <p:cNvGrpSpPr/>
          <p:nvPr/>
        </p:nvGrpSpPr>
        <p:grpSpPr>
          <a:xfrm>
            <a:off x="7443693" y="0"/>
            <a:ext cx="1700307" cy="1261896"/>
            <a:chOff x="7443693" y="0"/>
            <a:chExt cx="1700307" cy="1261896"/>
          </a:xfrm>
        </p:grpSpPr>
        <p:sp>
          <p:nvSpPr>
            <p:cNvPr id="16" name="Rectangle 15"/>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100676" y="31150"/>
              <a:ext cx="734752" cy="1070728"/>
            </a:xfrm>
            <a:prstGeom prst="rect">
              <a:avLst/>
            </a:prstGeom>
            <a:gradFill flip="none" rotWithShape="1">
              <a:gsLst>
                <a:gs pos="0">
                  <a:srgbClr val="FF66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031278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479" y="1599259"/>
            <a:ext cx="8932859" cy="4647260"/>
          </a:xfrm>
        </p:spPr>
        <p:txBody>
          <a:bodyPr>
            <a:normAutofit/>
          </a:bodyPr>
          <a:lstStyle/>
          <a:p>
            <a:r>
              <a:rPr lang="en-US" sz="2800" dirty="0" smtClean="0"/>
              <a:t>All stars with M</a:t>
            </a:r>
            <a:r>
              <a:rPr lang="en-US" sz="2800" baseline="-25000" dirty="0" smtClean="0"/>
              <a:t>*</a:t>
            </a:r>
            <a:r>
              <a:rPr lang="en-US" sz="2800" dirty="0" smtClean="0"/>
              <a:t> &gt; </a:t>
            </a:r>
            <a:r>
              <a:rPr lang="en-US" sz="2800" dirty="0"/>
              <a:t>10 M</a:t>
            </a:r>
            <a:r>
              <a:rPr lang="en-US" sz="2800" baseline="-25000" dirty="0" smtClean="0"/>
              <a:t>⊙ </a:t>
            </a:r>
            <a:r>
              <a:rPr lang="en-US" sz="2800" dirty="0" smtClean="0"/>
              <a:t>end as supernovae (</a:t>
            </a:r>
            <a:r>
              <a:rPr lang="en-US" sz="2800" dirty="0" err="1" smtClean="0"/>
              <a:t>SNe</a:t>
            </a:r>
            <a:r>
              <a:rPr lang="en-US" sz="2800" dirty="0" smtClean="0"/>
              <a:t>)</a:t>
            </a:r>
          </a:p>
          <a:p>
            <a:r>
              <a:rPr lang="en-US" sz="2800" dirty="0" smtClean="0"/>
              <a:t>If M</a:t>
            </a:r>
            <a:r>
              <a:rPr lang="en-US" sz="2800" baseline="-25000" dirty="0" smtClean="0"/>
              <a:t>*</a:t>
            </a:r>
            <a:r>
              <a:rPr lang="en-US" sz="2800" dirty="0" smtClean="0"/>
              <a:t> &lt; 25 M</a:t>
            </a:r>
            <a:r>
              <a:rPr lang="en-US" sz="2800" baseline="-25000" dirty="0"/>
              <a:t>⊙</a:t>
            </a:r>
            <a:r>
              <a:rPr lang="en-US" sz="2800" dirty="0" smtClean="0"/>
              <a:t>, life ends as red supergiant (RSG) after fusing to Fe before SN</a:t>
            </a:r>
          </a:p>
          <a:p>
            <a:r>
              <a:rPr lang="en-US" sz="2800" dirty="0" smtClean="0"/>
              <a:t>If 25 &lt; M</a:t>
            </a:r>
            <a:r>
              <a:rPr lang="en-US" sz="2800" baseline="-25000" dirty="0" smtClean="0"/>
              <a:t>*</a:t>
            </a:r>
            <a:r>
              <a:rPr lang="en-US" sz="2800" dirty="0" smtClean="0"/>
              <a:t> &lt; 50</a:t>
            </a:r>
            <a:r>
              <a:rPr lang="en-US" sz="2800" dirty="0"/>
              <a:t> M</a:t>
            </a:r>
            <a:r>
              <a:rPr lang="en-US" sz="2800" baseline="-25000" dirty="0" smtClean="0"/>
              <a:t>⊙</a:t>
            </a:r>
            <a:r>
              <a:rPr lang="en-US" sz="2800" dirty="0" smtClean="0"/>
              <a:t>, life ends as Wolf-</a:t>
            </a:r>
            <a:r>
              <a:rPr lang="en-US" sz="2800" dirty="0" err="1" smtClean="0"/>
              <a:t>Rayet</a:t>
            </a:r>
            <a:r>
              <a:rPr lang="en-US" sz="2800" dirty="0" smtClean="0"/>
              <a:t> star (WR) before SN</a:t>
            </a:r>
          </a:p>
          <a:p>
            <a:r>
              <a:rPr lang="en-US" sz="2800" dirty="0"/>
              <a:t>If M</a:t>
            </a:r>
            <a:r>
              <a:rPr lang="en-US" sz="2800" baseline="-25000" dirty="0"/>
              <a:t>*</a:t>
            </a:r>
            <a:r>
              <a:rPr lang="en-US" sz="2800" dirty="0"/>
              <a:t> </a:t>
            </a:r>
            <a:r>
              <a:rPr lang="en-US" sz="2800" dirty="0" smtClean="0"/>
              <a:t>&gt; </a:t>
            </a:r>
            <a:r>
              <a:rPr lang="en-US" sz="2800" dirty="0"/>
              <a:t>50 M</a:t>
            </a:r>
            <a:r>
              <a:rPr lang="en-US" sz="2800" baseline="-25000" dirty="0" smtClean="0"/>
              <a:t>⊙</a:t>
            </a:r>
            <a:r>
              <a:rPr lang="en-US" sz="2800" dirty="0" smtClean="0"/>
              <a:t>, they don’t make it to RSG phase; become Luminous Blue Variables during He-shell fusion, lose atmosphere, then WR to SN</a:t>
            </a:r>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5"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 Star Evolution: </a:t>
            </a:r>
            <a:br>
              <a:rPr lang="en-US" dirty="0" smtClean="0"/>
            </a:br>
            <a:r>
              <a:rPr lang="en-US" dirty="0" smtClean="0"/>
              <a:t>Mass Matters</a:t>
            </a:r>
            <a:endParaRPr lang="en-US" dirty="0"/>
          </a:p>
        </p:txBody>
      </p:sp>
      <p:grpSp>
        <p:nvGrpSpPr>
          <p:cNvPr id="2" name="Group 1"/>
          <p:cNvGrpSpPr/>
          <p:nvPr/>
        </p:nvGrpSpPr>
        <p:grpSpPr>
          <a:xfrm>
            <a:off x="7443693" y="0"/>
            <a:ext cx="1700307" cy="1261896"/>
            <a:chOff x="7443693" y="0"/>
            <a:chExt cx="1700307" cy="1261896"/>
          </a:xfrm>
        </p:grpSpPr>
        <p:sp>
          <p:nvSpPr>
            <p:cNvPr id="16" name="Rectangle 15"/>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21327430">
              <a:off x="7909865" y="248255"/>
              <a:ext cx="865466" cy="94713"/>
            </a:xfrm>
            <a:prstGeom prst="rect">
              <a:avLst/>
            </a:prstGeom>
            <a:gradFill flip="none" rotWithShape="1">
              <a:gsLst>
                <a:gs pos="21000">
                  <a:srgbClr val="3366FF"/>
                </a:gs>
                <a:gs pos="62000">
                  <a:srgbClr val="FFFF00"/>
                </a:gs>
                <a:gs pos="94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1115073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p:txBody>
          <a:bodyPr/>
          <a:lstStyle/>
          <a:p>
            <a:pPr marL="0" indent="0" algn="ctr">
              <a:buNone/>
            </a:pPr>
            <a:r>
              <a:rPr lang="en-US" dirty="0" smtClean="0"/>
              <a:t>CNO Cycle II (simplified)</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75</a:t>
            </a:fld>
            <a:endParaRPr lang="en-US"/>
          </a:p>
        </p:txBody>
      </p:sp>
      <p:pic>
        <p:nvPicPr>
          <p:cNvPr id="6" name="Picture 5" descr="solar_wind_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7" name="Group 6"/>
          <p:cNvGrpSpPr/>
          <p:nvPr/>
        </p:nvGrpSpPr>
        <p:grpSpPr>
          <a:xfrm>
            <a:off x="7440619" y="0"/>
            <a:ext cx="1703381" cy="1264177"/>
            <a:chOff x="7440619" y="0"/>
            <a:chExt cx="1703381" cy="1264177"/>
          </a:xfrm>
        </p:grpSpPr>
        <p:sp>
          <p:nvSpPr>
            <p:cNvPr id="8" name="Rectangle 7"/>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17951370" flipH="1">
              <a:off x="8301720" y="-44973"/>
              <a:ext cx="93916" cy="1283162"/>
            </a:xfrm>
            <a:prstGeom prst="rect">
              <a:avLst/>
            </a:prstGeom>
            <a:gradFill flip="none" rotWithShape="1">
              <a:gsLst>
                <a:gs pos="0">
                  <a:srgbClr val="FF0000"/>
                </a:gs>
                <a:gs pos="76000">
                  <a:srgbClr val="3366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TextBox 87"/>
          <p:cNvSpPr txBox="1"/>
          <p:nvPr/>
        </p:nvSpPr>
        <p:spPr>
          <a:xfrm>
            <a:off x="-935704" y="2343949"/>
            <a:ext cx="184666" cy="369332"/>
          </a:xfrm>
          <a:prstGeom prst="rect">
            <a:avLst/>
          </a:prstGeom>
          <a:noFill/>
        </p:spPr>
        <p:txBody>
          <a:bodyPr wrap="none" rtlCol="0">
            <a:spAutoFit/>
          </a:bodyPr>
          <a:lstStyle/>
          <a:p>
            <a:endParaRPr lang="en-US"/>
          </a:p>
        </p:txBody>
      </p:sp>
      <p:sp>
        <p:nvSpPr>
          <p:cNvPr id="68" name="Rectangle 67"/>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2611" y="5296279"/>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16</a:t>
            </a:r>
            <a:r>
              <a:rPr lang="en-US" sz="1500" dirty="0" smtClean="0"/>
              <a:t>O</a:t>
            </a:r>
            <a:endParaRPr lang="en-US" sz="1500" dirty="0"/>
          </a:p>
        </p:txBody>
      </p:sp>
      <p:sp>
        <p:nvSpPr>
          <p:cNvPr id="70" name="Oval 69"/>
          <p:cNvSpPr/>
          <p:nvPr/>
        </p:nvSpPr>
        <p:spPr>
          <a:xfrm>
            <a:off x="2952023" y="4691720"/>
            <a:ext cx="617863" cy="604559"/>
          </a:xfrm>
          <a:prstGeom prst="ellipse">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17</a:t>
            </a:r>
            <a:r>
              <a:rPr lang="en-US" sz="1500" dirty="0" smtClean="0"/>
              <a:t>F</a:t>
            </a:r>
            <a:endParaRPr lang="en-US" sz="1500" dirty="0"/>
          </a:p>
        </p:txBody>
      </p:sp>
      <p:sp>
        <p:nvSpPr>
          <p:cNvPr id="71" name="Oval 70"/>
          <p:cNvSpPr/>
          <p:nvPr/>
        </p:nvSpPr>
        <p:spPr>
          <a:xfrm>
            <a:off x="2952023" y="3473231"/>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17</a:t>
            </a:r>
            <a:r>
              <a:rPr lang="en-US" sz="1500" dirty="0" smtClean="0"/>
              <a:t>O</a:t>
            </a:r>
            <a:endParaRPr lang="en-US" sz="1500" dirty="0"/>
          </a:p>
        </p:txBody>
      </p:sp>
      <p:sp>
        <p:nvSpPr>
          <p:cNvPr id="72" name="Oval 71"/>
          <p:cNvSpPr/>
          <p:nvPr/>
        </p:nvSpPr>
        <p:spPr>
          <a:xfrm>
            <a:off x="4212611" y="3061682"/>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14</a:t>
            </a:r>
            <a:r>
              <a:rPr lang="en-US" sz="1500" dirty="0" smtClean="0"/>
              <a:t>N</a:t>
            </a:r>
            <a:endParaRPr lang="en-US" sz="1500" dirty="0"/>
          </a:p>
        </p:txBody>
      </p:sp>
      <p:sp>
        <p:nvSpPr>
          <p:cNvPr id="73" name="Oval 72"/>
          <p:cNvSpPr/>
          <p:nvPr/>
        </p:nvSpPr>
        <p:spPr>
          <a:xfrm>
            <a:off x="5401937" y="3473231"/>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a:t>15</a:t>
            </a:r>
            <a:r>
              <a:rPr lang="en-US" sz="1500" dirty="0" smtClean="0"/>
              <a:t>O</a:t>
            </a:r>
            <a:endParaRPr lang="en-US" sz="1500" dirty="0"/>
          </a:p>
        </p:txBody>
      </p:sp>
      <p:sp>
        <p:nvSpPr>
          <p:cNvPr id="74" name="Oval 73"/>
          <p:cNvSpPr/>
          <p:nvPr/>
        </p:nvSpPr>
        <p:spPr>
          <a:xfrm>
            <a:off x="5401937" y="4691720"/>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a:t>15</a:t>
            </a:r>
            <a:r>
              <a:rPr lang="en-US" sz="1500" dirty="0" smtClean="0"/>
              <a:t>N</a:t>
            </a:r>
            <a:endParaRPr lang="en-US" sz="1500" dirty="0"/>
          </a:p>
        </p:txBody>
      </p:sp>
      <p:cxnSp>
        <p:nvCxnSpPr>
          <p:cNvPr id="23" name="Straight Arrow Connector 22"/>
          <p:cNvCxnSpPr/>
          <p:nvPr/>
        </p:nvCxnSpPr>
        <p:spPr>
          <a:xfrm flipH="1" flipV="1">
            <a:off x="3525637" y="5321066"/>
            <a:ext cx="566238" cy="21394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flipV="1">
            <a:off x="3260957" y="4102761"/>
            <a:ext cx="1" cy="52624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5702294" y="4165481"/>
            <a:ext cx="0" cy="49054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4926504" y="5296279"/>
            <a:ext cx="475433" cy="2073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625326" y="3429859"/>
            <a:ext cx="486008" cy="18362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926503" y="3414341"/>
            <a:ext cx="444078" cy="16778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779265" y="583567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5" name="Oval 94"/>
          <p:cNvSpPr/>
          <p:nvPr/>
        </p:nvSpPr>
        <p:spPr>
          <a:xfrm>
            <a:off x="2704998" y="302906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6" name="Oval 95"/>
          <p:cNvSpPr/>
          <p:nvPr/>
        </p:nvSpPr>
        <p:spPr>
          <a:xfrm>
            <a:off x="4926503" y="259203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7" name="Oval 96"/>
          <p:cNvSpPr/>
          <p:nvPr/>
        </p:nvSpPr>
        <p:spPr>
          <a:xfrm>
            <a:off x="5827617" y="542422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9" name="Rectangle 98"/>
          <p:cNvSpPr/>
          <p:nvPr/>
        </p:nvSpPr>
        <p:spPr>
          <a:xfrm>
            <a:off x="2122919" y="5237795"/>
            <a:ext cx="287684" cy="369332"/>
          </a:xfrm>
          <a:prstGeom prst="rect">
            <a:avLst/>
          </a:prstGeom>
        </p:spPr>
        <p:txBody>
          <a:bodyPr wrap="none">
            <a:spAutoFit/>
          </a:bodyPr>
          <a:lstStyle/>
          <a:p>
            <a:r>
              <a:rPr lang="el-GR" dirty="0"/>
              <a:t>γ</a:t>
            </a:r>
            <a:endParaRPr lang="en-US" dirty="0"/>
          </a:p>
        </p:txBody>
      </p:sp>
      <p:sp>
        <p:nvSpPr>
          <p:cNvPr id="101" name="Rectangle 100"/>
          <p:cNvSpPr/>
          <p:nvPr/>
        </p:nvSpPr>
        <p:spPr>
          <a:xfrm>
            <a:off x="6743632" y="3044103"/>
            <a:ext cx="287684" cy="369332"/>
          </a:xfrm>
          <a:prstGeom prst="rect">
            <a:avLst/>
          </a:prstGeom>
        </p:spPr>
        <p:txBody>
          <a:bodyPr wrap="none">
            <a:spAutoFit/>
          </a:bodyPr>
          <a:lstStyle/>
          <a:p>
            <a:r>
              <a:rPr lang="el-GR" dirty="0"/>
              <a:t>γ</a:t>
            </a:r>
            <a:endParaRPr lang="en-US" dirty="0"/>
          </a:p>
        </p:txBody>
      </p:sp>
      <p:cxnSp>
        <p:nvCxnSpPr>
          <p:cNvPr id="110" name="Straight Arrow Connector 109"/>
          <p:cNvCxnSpPr/>
          <p:nvPr/>
        </p:nvCxnSpPr>
        <p:spPr>
          <a:xfrm flipH="1">
            <a:off x="2410603" y="5321066"/>
            <a:ext cx="678761" cy="97964"/>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5977802" y="3245742"/>
            <a:ext cx="747918" cy="267872"/>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flipV="1">
            <a:off x="3402054" y="5419030"/>
            <a:ext cx="425142" cy="4271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3124200" y="3245742"/>
            <a:ext cx="98713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5208727" y="2976398"/>
            <a:ext cx="325490" cy="49683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a:off x="4926504" y="5597750"/>
            <a:ext cx="888553" cy="93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26" name="Group 125"/>
          <p:cNvGrpSpPr/>
          <p:nvPr/>
        </p:nvGrpSpPr>
        <p:grpSpPr>
          <a:xfrm>
            <a:off x="3875181" y="2410794"/>
            <a:ext cx="433387" cy="384366"/>
            <a:chOff x="4720024" y="4073732"/>
            <a:chExt cx="666791" cy="591370"/>
          </a:xfrm>
        </p:grpSpPr>
        <p:grpSp>
          <p:nvGrpSpPr>
            <p:cNvPr id="127" name="Group 126"/>
            <p:cNvGrpSpPr/>
            <p:nvPr/>
          </p:nvGrpSpPr>
          <p:grpSpPr>
            <a:xfrm>
              <a:off x="4720024" y="4073732"/>
              <a:ext cx="576549" cy="576549"/>
              <a:chOff x="3228875" y="3219963"/>
              <a:chExt cx="576549" cy="576549"/>
            </a:xfrm>
          </p:grpSpPr>
          <p:grpSp>
            <p:nvGrpSpPr>
              <p:cNvPr id="129" name="Group 128"/>
              <p:cNvGrpSpPr/>
              <p:nvPr/>
            </p:nvGrpSpPr>
            <p:grpSpPr>
              <a:xfrm>
                <a:off x="3228875" y="3226327"/>
                <a:ext cx="493004" cy="570185"/>
                <a:chOff x="1890136" y="2891099"/>
                <a:chExt cx="493004" cy="570185"/>
              </a:xfrm>
            </p:grpSpPr>
            <p:sp>
              <p:nvSpPr>
                <p:cNvPr id="131" name="Oval 13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32" name="Oval 13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30" name="Oval 12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28" name="Oval 127"/>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cxnSp>
        <p:nvCxnSpPr>
          <p:cNvPr id="136" name="Straight Arrow Connector 135"/>
          <p:cNvCxnSpPr/>
          <p:nvPr/>
        </p:nvCxnSpPr>
        <p:spPr>
          <a:xfrm flipH="1" flipV="1">
            <a:off x="2122919" y="4102761"/>
            <a:ext cx="966445" cy="526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1856398" y="3890384"/>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7046999" y="4529581"/>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Arrow Connector 139"/>
          <p:cNvCxnSpPr/>
          <p:nvPr/>
        </p:nvCxnSpPr>
        <p:spPr>
          <a:xfrm>
            <a:off x="6051156" y="4039080"/>
            <a:ext cx="966445" cy="526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1511491" y="3806609"/>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142" name="TextBox 141"/>
          <p:cNvSpPr txBox="1"/>
          <p:nvPr/>
        </p:nvSpPr>
        <p:spPr>
          <a:xfrm>
            <a:off x="7267522" y="4471362"/>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143" name="TextBox 142"/>
          <p:cNvSpPr txBox="1"/>
          <p:nvPr/>
        </p:nvSpPr>
        <p:spPr>
          <a:xfrm>
            <a:off x="4238207" y="2407823"/>
            <a:ext cx="521334" cy="369332"/>
          </a:xfrm>
          <a:prstGeom prst="rect">
            <a:avLst/>
          </a:prstGeom>
          <a:noFill/>
        </p:spPr>
        <p:txBody>
          <a:bodyPr wrap="none" rtlCol="0">
            <a:spAutoFit/>
          </a:bodyPr>
          <a:lstStyle/>
          <a:p>
            <a:r>
              <a:rPr lang="en-US" baseline="30000" dirty="0" smtClean="0"/>
              <a:t>4</a:t>
            </a:r>
            <a:r>
              <a:rPr lang="en-US" dirty="0" smtClean="0"/>
              <a:t>He</a:t>
            </a:r>
            <a:endParaRPr lang="en-US" dirty="0"/>
          </a:p>
        </p:txBody>
      </p:sp>
      <p:cxnSp>
        <p:nvCxnSpPr>
          <p:cNvPr id="56" name="Straight Arrow Connector 55"/>
          <p:cNvCxnSpPr/>
          <p:nvPr/>
        </p:nvCxnSpPr>
        <p:spPr>
          <a:xfrm flipH="1" flipV="1">
            <a:off x="4231777" y="2821698"/>
            <a:ext cx="125060" cy="2073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785476" y="5905900"/>
            <a:ext cx="287684" cy="369332"/>
          </a:xfrm>
          <a:prstGeom prst="rect">
            <a:avLst/>
          </a:prstGeom>
        </p:spPr>
        <p:txBody>
          <a:bodyPr wrap="none">
            <a:spAutoFit/>
          </a:bodyPr>
          <a:lstStyle/>
          <a:p>
            <a:r>
              <a:rPr lang="el-GR" dirty="0"/>
              <a:t>γ</a:t>
            </a:r>
            <a:endParaRPr lang="en-US" dirty="0"/>
          </a:p>
        </p:txBody>
      </p:sp>
      <p:cxnSp>
        <p:nvCxnSpPr>
          <p:cNvPr id="58" name="Straight Arrow Connector 57"/>
          <p:cNvCxnSpPr/>
          <p:nvPr/>
        </p:nvCxnSpPr>
        <p:spPr>
          <a:xfrm>
            <a:off x="4759541" y="5905900"/>
            <a:ext cx="109806" cy="181235"/>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825566" y="2514712"/>
            <a:ext cx="1637963" cy="369332"/>
          </a:xfrm>
          <a:prstGeom prst="rect">
            <a:avLst/>
          </a:prstGeom>
          <a:noFill/>
        </p:spPr>
        <p:txBody>
          <a:bodyPr wrap="none" rtlCol="0">
            <a:spAutoFit/>
          </a:bodyPr>
          <a:lstStyle/>
          <a:p>
            <a:r>
              <a:rPr lang="en-US" dirty="0" smtClean="0"/>
              <a:t>Low probability</a:t>
            </a:r>
            <a:endParaRPr lang="en-US" dirty="0"/>
          </a:p>
        </p:txBody>
      </p:sp>
      <p:sp>
        <p:nvSpPr>
          <p:cNvPr id="60" name="Footer Placeholder 3"/>
          <p:cNvSpPr>
            <a:spLocks noGrp="1"/>
          </p:cNvSpPr>
          <p:nvPr>
            <p:ph type="ftr" sz="quarter" idx="11"/>
          </p:nvPr>
        </p:nvSpPr>
        <p:spPr>
          <a:xfrm>
            <a:off x="3124200" y="6356350"/>
            <a:ext cx="2895600" cy="365125"/>
          </a:xfrm>
        </p:spPr>
        <p:txBody>
          <a:bodyPr/>
          <a:lstStyle/>
          <a:p>
            <a:r>
              <a:rPr lang="en-US" smtClean="0"/>
              <a:t>Starters</a:t>
            </a:r>
            <a:endParaRPr lang="en-US" dirty="0"/>
          </a:p>
        </p:txBody>
      </p:sp>
    </p:spTree>
    <p:extLst>
      <p:ext uri="{BB962C8B-B14F-4D97-AF65-F5344CB8AC3E}">
        <p14:creationId xmlns:p14="http://schemas.microsoft.com/office/powerpoint/2010/main" val="185782952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Line-driven Winds</a:t>
            </a:r>
            <a:endParaRPr lang="en-US" dirty="0"/>
          </a:p>
        </p:txBody>
      </p:sp>
      <p:sp>
        <p:nvSpPr>
          <p:cNvPr id="3" name="Content Placeholder 2"/>
          <p:cNvSpPr>
            <a:spLocks noGrp="1"/>
          </p:cNvSpPr>
          <p:nvPr>
            <p:ph idx="1"/>
          </p:nvPr>
        </p:nvSpPr>
        <p:spPr>
          <a:xfrm>
            <a:off x="4873037" y="1417638"/>
            <a:ext cx="4152429" cy="4744214"/>
          </a:xfrm>
        </p:spPr>
        <p:txBody>
          <a:bodyPr>
            <a:normAutofit/>
          </a:bodyPr>
          <a:lstStyle/>
          <a:p>
            <a:r>
              <a:rPr lang="en-US" sz="2800" dirty="0" smtClean="0"/>
              <a:t>P </a:t>
            </a:r>
            <a:r>
              <a:rPr lang="en-US" sz="2800" dirty="0" err="1" smtClean="0"/>
              <a:t>Cygni</a:t>
            </a:r>
            <a:r>
              <a:rPr lang="en-US" sz="2800" dirty="0" smtClean="0"/>
              <a:t> profiles </a:t>
            </a:r>
            <a:r>
              <a:rPr lang="en-US" sz="2800" dirty="0" err="1" smtClean="0"/>
              <a:t>tell-tale</a:t>
            </a:r>
            <a:r>
              <a:rPr lang="en-US" sz="2800" dirty="0" smtClean="0"/>
              <a:t> signs of line-driven wind</a:t>
            </a:r>
          </a:p>
          <a:p>
            <a:r>
              <a:rPr lang="en-US" sz="2800" dirty="0" smtClean="0"/>
              <a:t>Observed regularly in hot stars of all stages of evolution</a:t>
            </a:r>
          </a:p>
        </p:txBody>
      </p:sp>
      <p:sp>
        <p:nvSpPr>
          <p:cNvPr id="5" name="Slide Number Placeholder 4"/>
          <p:cNvSpPr>
            <a:spLocks noGrp="1"/>
          </p:cNvSpPr>
          <p:nvPr>
            <p:ph type="sldNum" sz="quarter" idx="12"/>
          </p:nvPr>
        </p:nvSpPr>
        <p:spPr/>
        <p:txBody>
          <a:bodyPr/>
          <a:lstStyle/>
          <a:p>
            <a:fld id="{2AEA1A1E-F5B2-6F40-9B1C-BBBBCA62E90C}" type="slidenum">
              <a:rPr lang="en-US" smtClean="0"/>
              <a:t>76</a:t>
            </a:fld>
            <a:endParaRPr lang="en-US"/>
          </a:p>
        </p:txBody>
      </p:sp>
      <p:pic>
        <p:nvPicPr>
          <p:cNvPr id="6" name="Picture 5" descr="solar_wind_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13" name="Group 12"/>
          <p:cNvGrpSpPr/>
          <p:nvPr/>
        </p:nvGrpSpPr>
        <p:grpSpPr>
          <a:xfrm>
            <a:off x="68416" y="1417638"/>
            <a:ext cx="4564001" cy="2661303"/>
            <a:chOff x="144310" y="1417638"/>
            <a:chExt cx="3985542" cy="2323999"/>
          </a:xfrm>
        </p:grpSpPr>
        <p:sp>
          <p:nvSpPr>
            <p:cNvPr id="12" name="Rectangle 11"/>
            <p:cNvSpPr/>
            <p:nvPr/>
          </p:nvSpPr>
          <p:spPr>
            <a:xfrm>
              <a:off x="144310" y="1417638"/>
              <a:ext cx="3985542" cy="2323999"/>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287249" y="1417638"/>
              <a:ext cx="3786158" cy="2139333"/>
            </a:xfrm>
            <a:prstGeom prst="rect">
              <a:avLst/>
            </a:prstGeom>
          </p:spPr>
        </p:pic>
        <p:sp>
          <p:nvSpPr>
            <p:cNvPr id="9" name="TextBox 8"/>
            <p:cNvSpPr txBox="1"/>
            <p:nvPr/>
          </p:nvSpPr>
          <p:spPr>
            <a:xfrm>
              <a:off x="865481" y="1636889"/>
              <a:ext cx="1146468" cy="307777"/>
            </a:xfrm>
            <a:prstGeom prst="rect">
              <a:avLst/>
            </a:prstGeom>
            <a:noFill/>
          </p:spPr>
          <p:txBody>
            <a:bodyPr wrap="none" rtlCol="0">
              <a:spAutoFit/>
            </a:bodyPr>
            <a:lstStyle/>
            <a:p>
              <a:r>
                <a:rPr lang="en-US" sz="1400" dirty="0" err="1" smtClean="0"/>
                <a:t>Mujires</a:t>
              </a:r>
              <a:r>
                <a:rPr lang="en-US" sz="1400" dirty="0" smtClean="0"/>
                <a:t> 2010</a:t>
              </a:r>
              <a:endParaRPr lang="en-US" sz="1400" dirty="0"/>
            </a:p>
          </p:txBody>
        </p:sp>
        <p:sp>
          <p:nvSpPr>
            <p:cNvPr id="10" name="TextBox 9"/>
            <p:cNvSpPr txBox="1"/>
            <p:nvPr/>
          </p:nvSpPr>
          <p:spPr>
            <a:xfrm>
              <a:off x="1533407" y="3372305"/>
              <a:ext cx="1316060" cy="369332"/>
            </a:xfrm>
            <a:prstGeom prst="rect">
              <a:avLst/>
            </a:prstGeom>
            <a:noFill/>
          </p:spPr>
          <p:txBody>
            <a:bodyPr wrap="none" rtlCol="0">
              <a:spAutoFit/>
            </a:bodyPr>
            <a:lstStyle/>
            <a:p>
              <a:r>
                <a:rPr lang="en-US" dirty="0" smtClean="0"/>
                <a:t>Wavelength</a:t>
              </a:r>
              <a:endParaRPr lang="en-US" dirty="0"/>
            </a:p>
          </p:txBody>
        </p:sp>
        <p:sp>
          <p:nvSpPr>
            <p:cNvPr id="11" name="TextBox 10"/>
            <p:cNvSpPr txBox="1"/>
            <p:nvPr/>
          </p:nvSpPr>
          <p:spPr>
            <a:xfrm rot="16200000">
              <a:off x="-164318" y="2262700"/>
              <a:ext cx="1005403" cy="369332"/>
            </a:xfrm>
            <a:prstGeom prst="rect">
              <a:avLst/>
            </a:prstGeom>
            <a:noFill/>
          </p:spPr>
          <p:txBody>
            <a:bodyPr wrap="none" rtlCol="0">
              <a:spAutoFit/>
            </a:bodyPr>
            <a:lstStyle/>
            <a:p>
              <a:r>
                <a:rPr lang="en-US" dirty="0" smtClean="0"/>
                <a:t>Intensity</a:t>
              </a:r>
              <a:endParaRPr lang="en-US" dirty="0"/>
            </a:p>
          </p:txBody>
        </p:sp>
      </p:grpSp>
      <p:sp>
        <p:nvSpPr>
          <p:cNvPr id="14" name="Footer Placeholder 3"/>
          <p:cNvSpPr>
            <a:spLocks noGrp="1"/>
          </p:cNvSpPr>
          <p:nvPr>
            <p:ph type="ftr" sz="quarter" idx="11"/>
          </p:nvPr>
        </p:nvSpPr>
        <p:spPr>
          <a:xfrm>
            <a:off x="3124200" y="6356350"/>
            <a:ext cx="2895600" cy="365125"/>
          </a:xfrm>
        </p:spPr>
        <p:txBody>
          <a:bodyPr/>
          <a:lstStyle/>
          <a:p>
            <a:r>
              <a:rPr lang="en-US" smtClean="0"/>
              <a:t>Starters</a:t>
            </a:r>
            <a:endParaRPr lang="en-US" dirty="0"/>
          </a:p>
        </p:txBody>
      </p:sp>
    </p:spTree>
    <p:extLst>
      <p:ext uri="{BB962C8B-B14F-4D97-AF65-F5344CB8AC3E}">
        <p14:creationId xmlns:p14="http://schemas.microsoft.com/office/powerpoint/2010/main" val="71215100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409" y="4052992"/>
            <a:ext cx="8984055" cy="2464244"/>
          </a:xfrm>
        </p:spPr>
        <p:txBody>
          <a:bodyPr>
            <a:normAutofit/>
          </a:bodyPr>
          <a:lstStyle/>
          <a:p>
            <a:r>
              <a:rPr lang="en-US" sz="3000" dirty="0" smtClean="0"/>
              <a:t>Measurements of vertical and radial extent of the disk</a:t>
            </a:r>
          </a:p>
          <a:p>
            <a:r>
              <a:rPr lang="en-US" sz="3000" dirty="0" smtClean="0"/>
              <a:t>Verification of existing models of Milky Way disk structure</a:t>
            </a:r>
            <a:endParaRPr lang="en-US" sz="3000" dirty="0"/>
          </a:p>
        </p:txBody>
      </p:sp>
      <p:sp>
        <p:nvSpPr>
          <p:cNvPr id="4" name="Footer Placeholder 3"/>
          <p:cNvSpPr>
            <a:spLocks noGrp="1"/>
          </p:cNvSpPr>
          <p:nvPr>
            <p:ph type="ftr" sz="quarter" idx="11"/>
          </p:nvPr>
        </p:nvSpPr>
        <p:spPr/>
        <p:txBody>
          <a:bodyPr/>
          <a:lstStyle/>
          <a:p>
            <a:r>
              <a:rPr lang="en-US"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77</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Title 1"/>
          <p:cNvSpPr>
            <a:spLocks noGrp="1"/>
          </p:cNvSpPr>
          <p:nvPr>
            <p:ph type="title"/>
          </p:nvPr>
        </p:nvSpPr>
        <p:spPr/>
        <p:txBody>
          <a:bodyPr/>
          <a:lstStyle/>
          <a:p>
            <a:r>
              <a:rPr lang="en-US" dirty="0" smtClean="0"/>
              <a:t>Relation to My Work</a:t>
            </a:r>
            <a:endParaRPr lang="en-US" dirty="0"/>
          </a:p>
        </p:txBody>
      </p:sp>
      <p:pic>
        <p:nvPicPr>
          <p:cNvPr id="9" name="Picture 8"/>
          <p:cNvPicPr>
            <a:picLocks noChangeAspect="1"/>
          </p:cNvPicPr>
          <p:nvPr/>
        </p:nvPicPr>
        <p:blipFill>
          <a:blip r:embed="rId4"/>
          <a:stretch>
            <a:fillRect/>
          </a:stretch>
        </p:blipFill>
        <p:spPr>
          <a:xfrm>
            <a:off x="848490" y="1292423"/>
            <a:ext cx="7190610" cy="2396870"/>
          </a:xfrm>
          <a:prstGeom prst="rect">
            <a:avLst/>
          </a:prstGeom>
          <a:ln>
            <a:solidFill>
              <a:srgbClr val="000000"/>
            </a:solidFill>
          </a:ln>
        </p:spPr>
      </p:pic>
      <p:sp>
        <p:nvSpPr>
          <p:cNvPr id="10" name="TextBox 9"/>
          <p:cNvSpPr txBox="1"/>
          <p:nvPr/>
        </p:nvSpPr>
        <p:spPr>
          <a:xfrm>
            <a:off x="2582036" y="3681420"/>
            <a:ext cx="4444015" cy="307777"/>
          </a:xfrm>
          <a:prstGeom prst="rect">
            <a:avLst/>
          </a:prstGeom>
          <a:noFill/>
        </p:spPr>
        <p:txBody>
          <a:bodyPr wrap="square" rtlCol="0">
            <a:spAutoFit/>
          </a:bodyPr>
          <a:lstStyle/>
          <a:p>
            <a:pPr algn="ctr"/>
            <a:r>
              <a:rPr lang="en-US" sz="1400" i="1" dirty="0" smtClean="0"/>
              <a:t>Hunt-Walker et al. in prep</a:t>
            </a:r>
            <a:endParaRPr lang="en-US" sz="1400" i="1" dirty="0"/>
          </a:p>
        </p:txBody>
      </p:sp>
      <p:pic>
        <p:nvPicPr>
          <p:cNvPr id="11" name="Picture 10" descr="LaughingManLogo.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spTree>
    <p:extLst>
      <p:ext uri="{BB962C8B-B14F-4D97-AF65-F5344CB8AC3E}">
        <p14:creationId xmlns:p14="http://schemas.microsoft.com/office/powerpoint/2010/main" val="28304166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AEA1A1E-F5B2-6F40-9B1C-BBBBCA62E90C}" type="slidenum">
              <a:rPr lang="en-US" smtClean="0"/>
              <a:t>7</a:t>
            </a:fld>
            <a:endParaRPr lang="en-US"/>
          </a:p>
        </p:txBody>
      </p:sp>
      <p:sp>
        <p:nvSpPr>
          <p:cNvPr id="8" name="Footer Placeholder 3"/>
          <p:cNvSpPr>
            <a:spLocks noGrp="1"/>
          </p:cNvSpPr>
          <p:nvPr>
            <p:ph type="ftr" sz="quarter" idx="11"/>
          </p:nvPr>
        </p:nvSpPr>
        <p:spPr>
          <a:xfrm>
            <a:off x="3124200" y="6356350"/>
            <a:ext cx="2895600" cy="365125"/>
          </a:xfrm>
        </p:spPr>
        <p:txBody>
          <a:bodyPr/>
          <a:lstStyle/>
          <a:p>
            <a:r>
              <a:rPr lang="en-US" dirty="0" smtClean="0"/>
              <a:t>Why Does This Matter?</a:t>
            </a:r>
            <a:endParaRPr lang="en-US" dirty="0"/>
          </a:p>
        </p:txBody>
      </p:sp>
      <p:sp>
        <p:nvSpPr>
          <p:cNvPr id="16" name="Title 1"/>
          <p:cNvSpPr>
            <a:spLocks noGrp="1"/>
          </p:cNvSpPr>
          <p:nvPr>
            <p:ph type="title"/>
          </p:nvPr>
        </p:nvSpPr>
        <p:spPr>
          <a:xfrm>
            <a:off x="457200" y="0"/>
            <a:ext cx="8229600" cy="1600200"/>
          </a:xfrm>
        </p:spPr>
        <p:txBody>
          <a:bodyPr>
            <a:normAutofit/>
          </a:bodyPr>
          <a:lstStyle/>
          <a:p>
            <a:r>
              <a:rPr lang="en-US" dirty="0" smtClean="0"/>
              <a:t>Motivations:</a:t>
            </a:r>
            <a:br>
              <a:rPr lang="en-US" dirty="0" smtClean="0"/>
            </a:br>
            <a:r>
              <a:rPr lang="en-US" dirty="0" smtClean="0"/>
              <a:t>Characterize Galaxies</a:t>
            </a:r>
            <a:endParaRPr lang="en-US" dirty="0"/>
          </a:p>
        </p:txBody>
      </p:sp>
      <p:sp>
        <p:nvSpPr>
          <p:cNvPr id="23" name="TextBox 22"/>
          <p:cNvSpPr txBox="1"/>
          <p:nvPr/>
        </p:nvSpPr>
        <p:spPr>
          <a:xfrm>
            <a:off x="1937169" y="5156724"/>
            <a:ext cx="4998233" cy="646331"/>
          </a:xfrm>
          <a:prstGeom prst="rect">
            <a:avLst/>
          </a:prstGeom>
          <a:noFill/>
        </p:spPr>
        <p:txBody>
          <a:bodyPr wrap="none" rtlCol="0">
            <a:spAutoFit/>
          </a:bodyPr>
          <a:lstStyle/>
          <a:p>
            <a:pPr algn="ctr"/>
            <a:r>
              <a:rPr lang="en-US" dirty="0" smtClean="0"/>
              <a:t>Andromeda Galaxy</a:t>
            </a:r>
          </a:p>
          <a:p>
            <a:pPr algn="ctr"/>
            <a:r>
              <a:rPr lang="en-US" i="1" dirty="0" smtClean="0"/>
              <a:t>Credit: http</a:t>
            </a:r>
            <a:r>
              <a:rPr lang="en-US" i="1" dirty="0"/>
              <a:t>://</a:t>
            </a:r>
            <a:r>
              <a:rPr lang="en-US" i="1" dirty="0" err="1"/>
              <a:t>apod.nasa.gov</a:t>
            </a:r>
            <a:r>
              <a:rPr lang="en-US" i="1" dirty="0"/>
              <a:t>/</a:t>
            </a:r>
            <a:r>
              <a:rPr lang="en-US" i="1" dirty="0" err="1"/>
              <a:t>apod</a:t>
            </a:r>
            <a:r>
              <a:rPr lang="en-US" i="1" dirty="0"/>
              <a:t>/ap140730.html</a:t>
            </a:r>
          </a:p>
        </p:txBody>
      </p:sp>
      <p:pic>
        <p:nvPicPr>
          <p:cNvPr id="2" name="Picture 1"/>
          <p:cNvPicPr>
            <a:picLocks noChangeAspect="1"/>
          </p:cNvPicPr>
          <p:nvPr/>
        </p:nvPicPr>
        <p:blipFill>
          <a:blip r:embed="rId3"/>
          <a:stretch>
            <a:fillRect/>
          </a:stretch>
        </p:blipFill>
        <p:spPr>
          <a:xfrm>
            <a:off x="0" y="1700776"/>
            <a:ext cx="9144000" cy="3227631"/>
          </a:xfrm>
          <a:prstGeom prst="rect">
            <a:avLst/>
          </a:prstGeom>
        </p:spPr>
      </p:pic>
    </p:spTree>
    <p:extLst>
      <p:ext uri="{BB962C8B-B14F-4D97-AF65-F5344CB8AC3E}">
        <p14:creationId xmlns:p14="http://schemas.microsoft.com/office/powerpoint/2010/main" val="24738464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1121" y="1600200"/>
            <a:ext cx="3617829" cy="4525963"/>
          </a:xfrm>
        </p:spPr>
        <p:txBody>
          <a:bodyPr/>
          <a:lstStyle/>
          <a:p>
            <a:r>
              <a:rPr lang="en-US" dirty="0" smtClean="0"/>
              <a:t>Chemical enrichment can track structure of the Galaxy </a:t>
            </a:r>
            <a:br>
              <a:rPr lang="en-US" dirty="0" smtClean="0"/>
            </a:br>
            <a:r>
              <a:rPr lang="en-US" dirty="0" smtClean="0"/>
              <a:t>(</a:t>
            </a:r>
            <a:r>
              <a:rPr lang="en-US" dirty="0" err="1" smtClean="0"/>
              <a:t>Ivezic</a:t>
            </a:r>
            <a:r>
              <a:rPr lang="en-US" dirty="0" smtClean="0"/>
              <a:t> et al 2008)</a:t>
            </a:r>
          </a:p>
          <a:p>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8</a:t>
            </a:fld>
            <a:endParaRPr lang="en-US"/>
          </a:p>
        </p:txBody>
      </p:sp>
      <p:sp>
        <p:nvSpPr>
          <p:cNvPr id="8" name="Footer Placeholder 3"/>
          <p:cNvSpPr>
            <a:spLocks noGrp="1"/>
          </p:cNvSpPr>
          <p:nvPr>
            <p:ph type="ftr" sz="quarter" idx="11"/>
          </p:nvPr>
        </p:nvSpPr>
        <p:spPr>
          <a:xfrm>
            <a:off x="3124200" y="6356350"/>
            <a:ext cx="2895600" cy="365125"/>
          </a:xfrm>
        </p:spPr>
        <p:txBody>
          <a:bodyPr/>
          <a:lstStyle/>
          <a:p>
            <a:r>
              <a:rPr lang="en-US" dirty="0" smtClean="0"/>
              <a:t>Why Does This Matter?</a:t>
            </a:r>
            <a:endParaRPr lang="en-US" dirty="0"/>
          </a:p>
        </p:txBody>
      </p:sp>
      <p:pic>
        <p:nvPicPr>
          <p:cNvPr id="11" name="Picture 10"/>
          <p:cNvPicPr>
            <a:picLocks noChangeAspect="1"/>
          </p:cNvPicPr>
          <p:nvPr/>
        </p:nvPicPr>
        <p:blipFill>
          <a:blip r:embed="rId3"/>
          <a:stretch>
            <a:fillRect/>
          </a:stretch>
        </p:blipFill>
        <p:spPr>
          <a:xfrm>
            <a:off x="4554360" y="1627612"/>
            <a:ext cx="4420237" cy="4632408"/>
          </a:xfrm>
          <a:prstGeom prst="rect">
            <a:avLst/>
          </a:prstGeom>
          <a:solidFill>
            <a:srgbClr val="FFFFFF"/>
          </a:solidFill>
          <a:ln>
            <a:solidFill>
              <a:schemeClr val="tx1"/>
            </a:solidFill>
          </a:ln>
        </p:spPr>
      </p:pic>
      <p:sp>
        <p:nvSpPr>
          <p:cNvPr id="16" name="Title 1"/>
          <p:cNvSpPr>
            <a:spLocks noGrp="1"/>
          </p:cNvSpPr>
          <p:nvPr>
            <p:ph type="title"/>
          </p:nvPr>
        </p:nvSpPr>
        <p:spPr>
          <a:xfrm>
            <a:off x="457200" y="0"/>
            <a:ext cx="8229600" cy="1600200"/>
          </a:xfrm>
        </p:spPr>
        <p:txBody>
          <a:bodyPr>
            <a:normAutofit/>
          </a:bodyPr>
          <a:lstStyle/>
          <a:p>
            <a:r>
              <a:rPr lang="en-US" dirty="0" smtClean="0"/>
              <a:t>Motivations:</a:t>
            </a:r>
            <a:br>
              <a:rPr lang="en-US" dirty="0" smtClean="0"/>
            </a:br>
            <a:r>
              <a:rPr lang="en-US" dirty="0" smtClean="0"/>
              <a:t>Characterize Galaxies</a:t>
            </a:r>
            <a:endParaRPr lang="en-US" dirty="0"/>
          </a:p>
        </p:txBody>
      </p:sp>
      <p:sp>
        <p:nvSpPr>
          <p:cNvPr id="18" name="TextBox 17"/>
          <p:cNvSpPr txBox="1"/>
          <p:nvPr/>
        </p:nvSpPr>
        <p:spPr>
          <a:xfrm rot="16200000">
            <a:off x="2653855" y="3725087"/>
            <a:ext cx="3877985" cy="400110"/>
          </a:xfrm>
          <a:prstGeom prst="rect">
            <a:avLst/>
          </a:prstGeom>
          <a:solidFill>
            <a:srgbClr val="FFFFFF"/>
          </a:solidFill>
        </p:spPr>
        <p:txBody>
          <a:bodyPr wrap="none" rtlCol="0">
            <a:spAutoFit/>
          </a:bodyPr>
          <a:lstStyle/>
          <a:p>
            <a:r>
              <a:rPr lang="en-US" sz="2000" dirty="0" smtClean="0"/>
              <a:t>Vertical Distance from Galactic Disk</a:t>
            </a:r>
            <a:endParaRPr lang="en-US" sz="2000" dirty="0"/>
          </a:p>
        </p:txBody>
      </p:sp>
      <p:sp>
        <p:nvSpPr>
          <p:cNvPr id="19" name="TextBox 18"/>
          <p:cNvSpPr txBox="1"/>
          <p:nvPr/>
        </p:nvSpPr>
        <p:spPr>
          <a:xfrm>
            <a:off x="4792903" y="5963247"/>
            <a:ext cx="4006814" cy="369332"/>
          </a:xfrm>
          <a:prstGeom prst="rect">
            <a:avLst/>
          </a:prstGeom>
          <a:solidFill>
            <a:srgbClr val="FFFFFF"/>
          </a:solidFill>
        </p:spPr>
        <p:txBody>
          <a:bodyPr wrap="none" rtlCol="0">
            <a:spAutoFit/>
          </a:bodyPr>
          <a:lstStyle/>
          <a:p>
            <a:r>
              <a:rPr lang="en-US" dirty="0" smtClean="0"/>
              <a:t>Horizontal Distance from </a:t>
            </a:r>
            <a:r>
              <a:rPr lang="en-US" dirty="0"/>
              <a:t>G</a:t>
            </a:r>
            <a:r>
              <a:rPr lang="en-US" dirty="0" smtClean="0"/>
              <a:t>alactic Center</a:t>
            </a:r>
            <a:endParaRPr lang="en-US" dirty="0"/>
          </a:p>
        </p:txBody>
      </p:sp>
      <p:sp>
        <p:nvSpPr>
          <p:cNvPr id="20" name="Sun 19"/>
          <p:cNvSpPr/>
          <p:nvPr/>
        </p:nvSpPr>
        <p:spPr>
          <a:xfrm>
            <a:off x="6514713" y="5490248"/>
            <a:ext cx="246267" cy="246267"/>
          </a:xfrm>
          <a:prstGeom prst="sun">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13199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2955</TotalTime>
  <Words>9124</Words>
  <Application>Microsoft Macintosh PowerPoint</Application>
  <PresentationFormat>On-screen Show (4:3)</PresentationFormat>
  <Paragraphs>1257</Paragraphs>
  <Slides>78</Slides>
  <Notes>74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0" baseType="lpstr">
      <vt:lpstr>Office Theme</vt:lpstr>
      <vt:lpstr>Equation</vt:lpstr>
      <vt:lpstr>Stellar Winds and Mass Loss in the Late Stages of Stellar Evolution</vt:lpstr>
      <vt:lpstr>Progression</vt:lpstr>
      <vt:lpstr>What Won’t be Discussed</vt:lpstr>
      <vt:lpstr>Motivations</vt:lpstr>
      <vt:lpstr>Motivations: Enrich and Encourage New Stars</vt:lpstr>
      <vt:lpstr>Motivations: Enrich and Encourage New Stars</vt:lpstr>
      <vt:lpstr>Motivations: Enrich Galaxies</vt:lpstr>
      <vt:lpstr>Motivations: Characterize Galaxies</vt:lpstr>
      <vt:lpstr>Motivations: Characterize Galaxies</vt:lpstr>
      <vt:lpstr>Basic Definitions</vt:lpstr>
      <vt:lpstr>Stellar Winds and Mass Loss</vt:lpstr>
      <vt:lpstr>Stellar Winds and Mass Loss</vt:lpstr>
      <vt:lpstr>Dust-driven Winds: Dust</vt:lpstr>
      <vt:lpstr>Dust-driven Winds</vt:lpstr>
      <vt:lpstr>Dust-driven Winds</vt:lpstr>
      <vt:lpstr>Dust-driven Winds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Dust-driven Winds: Long-term AGB Pulsations</vt:lpstr>
      <vt:lpstr>Dust-driven Winds: Putting it Together with Pulsations</vt:lpstr>
      <vt:lpstr>Dust-driven Winds: Putting it Together with Pulsations</vt:lpstr>
      <vt:lpstr>Dust-driven Winds: Putting it Together with Pulsations</vt:lpstr>
      <vt:lpstr>PowerPoint Presentation</vt:lpstr>
      <vt:lpstr>PowerPoint Presentation</vt:lpstr>
      <vt:lpstr>PowerPoint Presentation</vt:lpstr>
      <vt:lpstr>Dust-driven Winds: The Recap</vt:lpstr>
      <vt:lpstr>Line-driven Winds</vt:lpstr>
      <vt:lpstr>Line-driven Winds</vt:lpstr>
      <vt:lpstr>Line-driven Winds</vt:lpstr>
      <vt:lpstr>Line-driven Winds: Line Sources</vt:lpstr>
      <vt:lpstr>Line-driven Winds: Wolf-Rayet (WR) stars</vt:lpstr>
      <vt:lpstr>Line-driven Winds: Luminous Blue Variables (LBVs)</vt:lpstr>
      <vt:lpstr>Line-driven Winds: Luminous Blue Variables (LBVs)</vt:lpstr>
      <vt:lpstr>Line-driven Winds: P Cygni Profiles</vt:lpstr>
      <vt:lpstr>Line-driven Winds: P Cygni Profiles</vt:lpstr>
      <vt:lpstr>Line-driven Winds Terminal Velocity</vt:lpstr>
      <vt:lpstr>Line-driven Winds</vt:lpstr>
      <vt:lpstr>Line-driven Winds: Surface Chemistry</vt:lpstr>
      <vt:lpstr>Line-driven Winds: Summary</vt:lpstr>
      <vt:lpstr>The Winds Wrap Up</vt:lpstr>
      <vt:lpstr>Relation to My Work</vt:lpstr>
      <vt:lpstr>Relation to My Work</vt:lpstr>
      <vt:lpstr>Relation to My Work</vt:lpstr>
      <vt:lpstr>Relation to My Work</vt:lpstr>
      <vt:lpstr>Relation to My Work</vt:lpstr>
      <vt:lpstr>Acknowledgments</vt:lpstr>
      <vt:lpstr>Acknowledgments</vt:lpstr>
      <vt:lpstr>Acknowledgments</vt:lpstr>
      <vt:lpstr>Acknowledgments</vt:lpstr>
      <vt:lpstr>PowerPoint Presentation</vt:lpstr>
      <vt:lpstr>PowerPoint Presentation</vt:lpstr>
      <vt:lpstr>Conflicting views on Stellar Winds</vt:lpstr>
      <vt:lpstr>Powering Stars: H-fusion</vt:lpstr>
      <vt:lpstr>Powering Stars: H-fusion</vt:lpstr>
      <vt:lpstr>Powering Stars: He-fusion</vt:lpstr>
      <vt:lpstr>Dust-driven Winds</vt:lpstr>
      <vt:lpstr>Dust-driven Winds</vt:lpstr>
      <vt:lpstr>The Main Sequence</vt:lpstr>
      <vt:lpstr>The Sun’s Coronal Wind</vt:lpstr>
      <vt:lpstr>The Main Sequence</vt:lpstr>
      <vt:lpstr>The Main Sequence</vt:lpstr>
      <vt:lpstr>High-mass Star Evolution: LBVs</vt:lpstr>
      <vt:lpstr>Low/Intermediate-mass  Star Evolution</vt:lpstr>
      <vt:lpstr>High-mass Star Evolution:  Mass Matters</vt:lpstr>
      <vt:lpstr>The Main Sequence</vt:lpstr>
      <vt:lpstr>Line-driven Winds</vt:lpstr>
      <vt:lpstr>Relation to My Work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Winds and Mass Loss in the Late Stages of Stellar Evolution</dc:title>
  <dc:creator>Nicholas Hunt-Walker</dc:creator>
  <cp:lastModifiedBy>Nicholas Hunt-Walker</cp:lastModifiedBy>
  <cp:revision>310</cp:revision>
  <dcterms:created xsi:type="dcterms:W3CDTF">2015-02-17T04:15:04Z</dcterms:created>
  <dcterms:modified xsi:type="dcterms:W3CDTF">2015-03-05T19:16:55Z</dcterms:modified>
</cp:coreProperties>
</file>